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4004" r:id="rId2"/>
    <p:sldMasterId id="2147484022" r:id="rId3"/>
  </p:sldMasterIdLst>
  <p:notesMasterIdLst>
    <p:notesMasterId r:id="rId27"/>
  </p:notesMasterIdLst>
  <p:sldIdLst>
    <p:sldId id="795" r:id="rId4"/>
    <p:sldId id="317" r:id="rId5"/>
    <p:sldId id="260" r:id="rId6"/>
    <p:sldId id="337" r:id="rId7"/>
    <p:sldId id="263" r:id="rId8"/>
    <p:sldId id="802" r:id="rId9"/>
    <p:sldId id="836" r:id="rId10"/>
    <p:sldId id="837" r:id="rId11"/>
    <p:sldId id="839" r:id="rId12"/>
    <p:sldId id="840" r:id="rId13"/>
    <p:sldId id="841" r:id="rId14"/>
    <p:sldId id="842" r:id="rId15"/>
    <p:sldId id="843" r:id="rId16"/>
    <p:sldId id="844" r:id="rId17"/>
    <p:sldId id="845" r:id="rId18"/>
    <p:sldId id="846" r:id="rId19"/>
    <p:sldId id="847" r:id="rId20"/>
    <p:sldId id="848" r:id="rId21"/>
    <p:sldId id="849" r:id="rId22"/>
    <p:sldId id="850" r:id="rId23"/>
    <p:sldId id="851" r:id="rId24"/>
    <p:sldId id="281" r:id="rId25"/>
    <p:sldId id="81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0FFBC-B454-416C-B5BE-13A093E4D21F}" v="433" dt="2024-01-05T16:20:39.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6" autoAdjust="0"/>
    <p:restoredTop sz="94660"/>
  </p:normalViewPr>
  <p:slideViewPr>
    <p:cSldViewPr snapToGrid="0">
      <p:cViewPr varScale="1">
        <p:scale>
          <a:sx n="115" d="100"/>
          <a:sy n="115" d="100"/>
        </p:scale>
        <p:origin x="14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D374B-94E8-466D-94D1-B103215A595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CCDA7779-6D61-4E5D-9EA8-2A0BBEBC560B}">
      <dgm:prSet/>
      <dgm:spPr/>
      <dgm:t>
        <a:bodyPr/>
        <a:lstStyle/>
        <a:p>
          <a:r>
            <a:rPr lang="en-US" dirty="0"/>
            <a:t>Meditation </a:t>
          </a:r>
        </a:p>
        <a:p>
          <a:r>
            <a:rPr lang="en-US" dirty="0"/>
            <a:t>Paul Sincock</a:t>
          </a:r>
        </a:p>
      </dgm:t>
    </dgm:pt>
    <dgm:pt modelId="{8004D4D1-1667-4660-8DCB-7D82FB2F51FE}" type="parTrans" cxnId="{75C41A44-FAA9-41B1-B590-D256FD93CF4E}">
      <dgm:prSet/>
      <dgm:spPr/>
      <dgm:t>
        <a:bodyPr/>
        <a:lstStyle/>
        <a:p>
          <a:endParaRPr lang="en-US"/>
        </a:p>
      </dgm:t>
    </dgm:pt>
    <dgm:pt modelId="{37780C85-8059-4767-A4C0-FA0A71CC7F78}" type="sibTrans" cxnId="{75C41A44-FAA9-41B1-B590-D256FD93CF4E}">
      <dgm:prSet/>
      <dgm:spPr/>
      <dgm:t>
        <a:bodyPr/>
        <a:lstStyle/>
        <a:p>
          <a:endParaRPr lang="en-US"/>
        </a:p>
      </dgm:t>
    </dgm:pt>
    <dgm:pt modelId="{D95919A9-6A32-45F8-ADF4-7EEFBD1B3911}">
      <dgm:prSet/>
      <dgm:spPr/>
      <dgm:t>
        <a:bodyPr/>
        <a:lstStyle/>
        <a:p>
          <a:r>
            <a:rPr lang="en-US" dirty="0"/>
            <a:t>Broadcaster</a:t>
          </a:r>
        </a:p>
        <a:p>
          <a:r>
            <a:rPr lang="en-US" dirty="0"/>
            <a:t> Paul Sincock</a:t>
          </a:r>
        </a:p>
      </dgm:t>
    </dgm:pt>
    <dgm:pt modelId="{7337B0A0-7409-4A26-9A9F-5B6057A180C4}" type="parTrans" cxnId="{9658ACDD-781C-46E1-BA95-F963C876829F}">
      <dgm:prSet/>
      <dgm:spPr/>
      <dgm:t>
        <a:bodyPr/>
        <a:lstStyle/>
        <a:p>
          <a:endParaRPr lang="en-US"/>
        </a:p>
      </dgm:t>
    </dgm:pt>
    <dgm:pt modelId="{6A5F4365-09E2-4CF2-90B7-352E2B1D24DA}" type="sibTrans" cxnId="{9658ACDD-781C-46E1-BA95-F963C876829F}">
      <dgm:prSet/>
      <dgm:spPr/>
      <dgm:t>
        <a:bodyPr/>
        <a:lstStyle/>
        <a:p>
          <a:endParaRPr lang="en-US"/>
        </a:p>
      </dgm:t>
    </dgm:pt>
    <dgm:pt modelId="{76CEE0B8-D811-423E-98D1-C45E9A9FB557}" type="pres">
      <dgm:prSet presAssocID="{32DD374B-94E8-466D-94D1-B103215A5953}" presName="hierChild1" presStyleCnt="0">
        <dgm:presLayoutVars>
          <dgm:chPref val="1"/>
          <dgm:dir/>
          <dgm:animOne val="branch"/>
          <dgm:animLvl val="lvl"/>
          <dgm:resizeHandles/>
        </dgm:presLayoutVars>
      </dgm:prSet>
      <dgm:spPr/>
      <dgm:t>
        <a:bodyPr/>
        <a:lstStyle/>
        <a:p>
          <a:endParaRPr lang="en-US"/>
        </a:p>
      </dgm:t>
    </dgm:pt>
    <dgm:pt modelId="{D86A1236-F535-4E75-B96B-254EB9318A2C}" type="pres">
      <dgm:prSet presAssocID="{CCDA7779-6D61-4E5D-9EA8-2A0BBEBC560B}" presName="hierRoot1" presStyleCnt="0"/>
      <dgm:spPr/>
    </dgm:pt>
    <dgm:pt modelId="{7EF06D6C-FBA2-423F-8EF9-EECE15395487}" type="pres">
      <dgm:prSet presAssocID="{CCDA7779-6D61-4E5D-9EA8-2A0BBEBC560B}" presName="composite" presStyleCnt="0"/>
      <dgm:spPr/>
    </dgm:pt>
    <dgm:pt modelId="{ECADE1C1-94C5-4080-AF44-A65F2C7CF763}" type="pres">
      <dgm:prSet presAssocID="{CCDA7779-6D61-4E5D-9EA8-2A0BBEBC560B}" presName="background" presStyleLbl="node0" presStyleIdx="0" presStyleCnt="2"/>
      <dgm:spPr/>
    </dgm:pt>
    <dgm:pt modelId="{83CAD1DA-A92A-4DD3-B58C-5BF329DF2011}" type="pres">
      <dgm:prSet presAssocID="{CCDA7779-6D61-4E5D-9EA8-2A0BBEBC560B}" presName="text" presStyleLbl="fgAcc0" presStyleIdx="0" presStyleCnt="2">
        <dgm:presLayoutVars>
          <dgm:chPref val="3"/>
        </dgm:presLayoutVars>
      </dgm:prSet>
      <dgm:spPr/>
      <dgm:t>
        <a:bodyPr/>
        <a:lstStyle/>
        <a:p>
          <a:endParaRPr lang="en-US"/>
        </a:p>
      </dgm:t>
    </dgm:pt>
    <dgm:pt modelId="{6710AF0C-CFAD-45FF-832C-381D3A61F37F}" type="pres">
      <dgm:prSet presAssocID="{CCDA7779-6D61-4E5D-9EA8-2A0BBEBC560B}" presName="hierChild2" presStyleCnt="0"/>
      <dgm:spPr/>
    </dgm:pt>
    <dgm:pt modelId="{F341CFD5-90B7-4A71-A5C3-F9EBEA4B378E}" type="pres">
      <dgm:prSet presAssocID="{D95919A9-6A32-45F8-ADF4-7EEFBD1B3911}" presName="hierRoot1" presStyleCnt="0"/>
      <dgm:spPr/>
    </dgm:pt>
    <dgm:pt modelId="{5BA289BE-29F3-44EB-8885-6BBB61376371}" type="pres">
      <dgm:prSet presAssocID="{D95919A9-6A32-45F8-ADF4-7EEFBD1B3911}" presName="composite" presStyleCnt="0"/>
      <dgm:spPr/>
    </dgm:pt>
    <dgm:pt modelId="{53CC3128-F0A7-405A-9AA9-CBB5B5DA33A0}" type="pres">
      <dgm:prSet presAssocID="{D95919A9-6A32-45F8-ADF4-7EEFBD1B3911}" presName="background" presStyleLbl="node0" presStyleIdx="1" presStyleCnt="2"/>
      <dgm:spPr/>
    </dgm:pt>
    <dgm:pt modelId="{D4C3EDDA-4930-4953-A936-D837BEFB16FB}" type="pres">
      <dgm:prSet presAssocID="{D95919A9-6A32-45F8-ADF4-7EEFBD1B3911}" presName="text" presStyleLbl="fgAcc0" presStyleIdx="1" presStyleCnt="2">
        <dgm:presLayoutVars>
          <dgm:chPref val="3"/>
        </dgm:presLayoutVars>
      </dgm:prSet>
      <dgm:spPr/>
      <dgm:t>
        <a:bodyPr/>
        <a:lstStyle/>
        <a:p>
          <a:endParaRPr lang="en-US"/>
        </a:p>
      </dgm:t>
    </dgm:pt>
    <dgm:pt modelId="{FAE67E95-1FEB-4C71-B029-04F28B807C23}" type="pres">
      <dgm:prSet presAssocID="{D95919A9-6A32-45F8-ADF4-7EEFBD1B3911}" presName="hierChild2" presStyleCnt="0"/>
      <dgm:spPr/>
    </dgm:pt>
  </dgm:ptLst>
  <dgm:cxnLst>
    <dgm:cxn modelId="{9658ACDD-781C-46E1-BA95-F963C876829F}" srcId="{32DD374B-94E8-466D-94D1-B103215A5953}" destId="{D95919A9-6A32-45F8-ADF4-7EEFBD1B3911}" srcOrd="1" destOrd="0" parTransId="{7337B0A0-7409-4A26-9A9F-5B6057A180C4}" sibTransId="{6A5F4365-09E2-4CF2-90B7-352E2B1D24DA}"/>
    <dgm:cxn modelId="{57E2D9E5-FB28-4BDC-B9E3-1CFDFF335CB1}" type="presOf" srcId="{D95919A9-6A32-45F8-ADF4-7EEFBD1B3911}" destId="{D4C3EDDA-4930-4953-A936-D837BEFB16FB}" srcOrd="0" destOrd="0" presId="urn:microsoft.com/office/officeart/2005/8/layout/hierarchy1"/>
    <dgm:cxn modelId="{64CD794E-7797-44EC-A8D5-9F55D370DD43}" type="presOf" srcId="{32DD374B-94E8-466D-94D1-B103215A5953}" destId="{76CEE0B8-D811-423E-98D1-C45E9A9FB557}" srcOrd="0" destOrd="0" presId="urn:microsoft.com/office/officeart/2005/8/layout/hierarchy1"/>
    <dgm:cxn modelId="{81FA84E2-3262-4971-A748-372C90A88AB5}" type="presOf" srcId="{CCDA7779-6D61-4E5D-9EA8-2A0BBEBC560B}" destId="{83CAD1DA-A92A-4DD3-B58C-5BF329DF2011}" srcOrd="0" destOrd="0" presId="urn:microsoft.com/office/officeart/2005/8/layout/hierarchy1"/>
    <dgm:cxn modelId="{75C41A44-FAA9-41B1-B590-D256FD93CF4E}" srcId="{32DD374B-94E8-466D-94D1-B103215A5953}" destId="{CCDA7779-6D61-4E5D-9EA8-2A0BBEBC560B}" srcOrd="0" destOrd="0" parTransId="{8004D4D1-1667-4660-8DCB-7D82FB2F51FE}" sibTransId="{37780C85-8059-4767-A4C0-FA0A71CC7F78}"/>
    <dgm:cxn modelId="{B579C373-B3B1-4C24-898F-B99842EC55E1}" type="presParOf" srcId="{76CEE0B8-D811-423E-98D1-C45E9A9FB557}" destId="{D86A1236-F535-4E75-B96B-254EB9318A2C}" srcOrd="0" destOrd="0" presId="urn:microsoft.com/office/officeart/2005/8/layout/hierarchy1"/>
    <dgm:cxn modelId="{24387A57-33A0-4D64-B73B-BDFB3ED857E8}" type="presParOf" srcId="{D86A1236-F535-4E75-B96B-254EB9318A2C}" destId="{7EF06D6C-FBA2-423F-8EF9-EECE15395487}" srcOrd="0" destOrd="0" presId="urn:microsoft.com/office/officeart/2005/8/layout/hierarchy1"/>
    <dgm:cxn modelId="{F7B4BA5C-1708-4558-A615-14E080C73D66}" type="presParOf" srcId="{7EF06D6C-FBA2-423F-8EF9-EECE15395487}" destId="{ECADE1C1-94C5-4080-AF44-A65F2C7CF763}" srcOrd="0" destOrd="0" presId="urn:microsoft.com/office/officeart/2005/8/layout/hierarchy1"/>
    <dgm:cxn modelId="{902D145F-B64E-400A-9559-CED453FA5363}" type="presParOf" srcId="{7EF06D6C-FBA2-423F-8EF9-EECE15395487}" destId="{83CAD1DA-A92A-4DD3-B58C-5BF329DF2011}" srcOrd="1" destOrd="0" presId="urn:microsoft.com/office/officeart/2005/8/layout/hierarchy1"/>
    <dgm:cxn modelId="{1E6A136D-9715-4CE0-B3F3-122BC23B6B7B}" type="presParOf" srcId="{D86A1236-F535-4E75-B96B-254EB9318A2C}" destId="{6710AF0C-CFAD-45FF-832C-381D3A61F37F}" srcOrd="1" destOrd="0" presId="urn:microsoft.com/office/officeart/2005/8/layout/hierarchy1"/>
    <dgm:cxn modelId="{2C9A150C-A556-4B42-A166-C7699CA81AEF}" type="presParOf" srcId="{76CEE0B8-D811-423E-98D1-C45E9A9FB557}" destId="{F341CFD5-90B7-4A71-A5C3-F9EBEA4B378E}" srcOrd="1" destOrd="0" presId="urn:microsoft.com/office/officeart/2005/8/layout/hierarchy1"/>
    <dgm:cxn modelId="{A92ECE48-ACE6-4194-9D09-9DB796BF23F9}" type="presParOf" srcId="{F341CFD5-90B7-4A71-A5C3-F9EBEA4B378E}" destId="{5BA289BE-29F3-44EB-8885-6BBB61376371}" srcOrd="0" destOrd="0" presId="urn:microsoft.com/office/officeart/2005/8/layout/hierarchy1"/>
    <dgm:cxn modelId="{66E2C5B0-1F0E-4FCC-91F6-D9B859992CC3}" type="presParOf" srcId="{5BA289BE-29F3-44EB-8885-6BBB61376371}" destId="{53CC3128-F0A7-405A-9AA9-CBB5B5DA33A0}" srcOrd="0" destOrd="0" presId="urn:microsoft.com/office/officeart/2005/8/layout/hierarchy1"/>
    <dgm:cxn modelId="{9A8AB6EE-52EE-492A-8560-1449C52E31EA}" type="presParOf" srcId="{5BA289BE-29F3-44EB-8885-6BBB61376371}" destId="{D4C3EDDA-4930-4953-A936-D837BEFB16FB}" srcOrd="1" destOrd="0" presId="urn:microsoft.com/office/officeart/2005/8/layout/hierarchy1"/>
    <dgm:cxn modelId="{5C0F368B-93CD-465E-B3B3-65EEF22021BE}" type="presParOf" srcId="{F341CFD5-90B7-4A71-A5C3-F9EBEA4B378E}" destId="{FAE67E95-1FEB-4C71-B029-04F28B807C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DE1C1-94C5-4080-AF44-A65F2C7CF763}">
      <dsp:nvSpPr>
        <dsp:cNvPr id="0" name=""/>
        <dsp:cNvSpPr/>
      </dsp:nvSpPr>
      <dsp:spPr>
        <a:xfrm>
          <a:off x="891" y="389092"/>
          <a:ext cx="3130695" cy="19879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AD1DA-A92A-4DD3-B58C-5BF329DF2011}">
      <dsp:nvSpPr>
        <dsp:cNvPr id="0" name=""/>
        <dsp:cNvSpPr/>
      </dsp:nvSpPr>
      <dsp:spPr>
        <a:xfrm>
          <a:off x="348746" y="719554"/>
          <a:ext cx="3130695" cy="19879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Meditation </a:t>
          </a:r>
        </a:p>
        <a:p>
          <a:pPr lvl="0" algn="ctr" defTabSz="1733550">
            <a:lnSpc>
              <a:spcPct val="90000"/>
            </a:lnSpc>
            <a:spcBef>
              <a:spcPct val="0"/>
            </a:spcBef>
            <a:spcAft>
              <a:spcPct val="35000"/>
            </a:spcAft>
          </a:pPr>
          <a:r>
            <a:rPr lang="en-US" sz="3900" kern="1200" dirty="0"/>
            <a:t>Paul Sincock</a:t>
          </a:r>
        </a:p>
      </dsp:txBody>
      <dsp:txXfrm>
        <a:off x="406972" y="777780"/>
        <a:ext cx="3014243" cy="1871539"/>
      </dsp:txXfrm>
    </dsp:sp>
    <dsp:sp modelId="{53CC3128-F0A7-405A-9AA9-CBB5B5DA33A0}">
      <dsp:nvSpPr>
        <dsp:cNvPr id="0" name=""/>
        <dsp:cNvSpPr/>
      </dsp:nvSpPr>
      <dsp:spPr>
        <a:xfrm>
          <a:off x="3827297" y="389092"/>
          <a:ext cx="3130695" cy="19879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3EDDA-4930-4953-A936-D837BEFB16FB}">
      <dsp:nvSpPr>
        <dsp:cNvPr id="0" name=""/>
        <dsp:cNvSpPr/>
      </dsp:nvSpPr>
      <dsp:spPr>
        <a:xfrm>
          <a:off x="4175152" y="719554"/>
          <a:ext cx="3130695" cy="19879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Broadcaster</a:t>
          </a:r>
        </a:p>
        <a:p>
          <a:pPr lvl="0" algn="ctr" defTabSz="1733550">
            <a:lnSpc>
              <a:spcPct val="90000"/>
            </a:lnSpc>
            <a:spcBef>
              <a:spcPct val="0"/>
            </a:spcBef>
            <a:spcAft>
              <a:spcPct val="35000"/>
            </a:spcAft>
          </a:pPr>
          <a:r>
            <a:rPr lang="en-US" sz="3900" kern="1200" dirty="0"/>
            <a:t> Paul Sincock</a:t>
          </a:r>
        </a:p>
      </dsp:txBody>
      <dsp:txXfrm>
        <a:off x="4233378" y="777780"/>
        <a:ext cx="3014243" cy="18715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D03A9-960B-4709-B25A-3EB87151ADE0}" type="datetimeFigureOut">
              <a:rPr lang="en-US" smtClean="0"/>
              <a:t>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85ED8-202B-4228-B870-C75137EC87F5}" type="slidenum">
              <a:rPr lang="en-US" smtClean="0"/>
              <a:t>‹#›</a:t>
            </a:fld>
            <a:endParaRPr lang="en-US"/>
          </a:p>
        </p:txBody>
      </p:sp>
    </p:spTree>
    <p:extLst>
      <p:ext uri="{BB962C8B-B14F-4D97-AF65-F5344CB8AC3E}">
        <p14:creationId xmlns:p14="http://schemas.microsoft.com/office/powerpoint/2010/main" val="318358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64E6-0B87-156E-17D5-4B1DEE17EE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872CB3-F61E-B6A2-FE14-B738964F21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AAF5AAE-F337-6F98-F9C1-376799614BD7}"/>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a:extLst>
              <a:ext uri="{FF2B5EF4-FFF2-40B4-BE49-F238E27FC236}">
                <a16:creationId xmlns:a16="http://schemas.microsoft.com/office/drawing/2014/main" id="{4364B844-28B3-47EB-AD63-638A51C3A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FD049-F251-EF06-705B-62BD3002B305}"/>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377154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12D0-0F93-8574-E638-4CA45E0737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8DDC6-88D8-6B02-BD78-AB04EBDDF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34396-8F84-ADC3-EB9D-223B265620E6}"/>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a:extLst>
              <a:ext uri="{FF2B5EF4-FFF2-40B4-BE49-F238E27FC236}">
                <a16:creationId xmlns:a16="http://schemas.microsoft.com/office/drawing/2014/main" id="{690384F6-32A8-C40F-4878-4BE467102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FEC0-E1DE-E34B-89FD-1A5FA621AA3F}"/>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408198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CCC44-267D-CD42-C9D8-DA9A341E23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54B87-A746-2AD7-8642-19FB20A305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1F97-C654-D966-857A-694255F80724}"/>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a:extLst>
              <a:ext uri="{FF2B5EF4-FFF2-40B4-BE49-F238E27FC236}">
                <a16:creationId xmlns:a16="http://schemas.microsoft.com/office/drawing/2014/main" id="{CA074691-629A-2C9B-8E8F-FEA6E5EC0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C79FD-0D9D-93A4-9584-D5D5B5BF4DDA}"/>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422676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4F8BFC5-0009-4C1F-9632-035A41DE7489}"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33141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41562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80780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8085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8DE1C9-4324-4223-A4C0-5E50679C4327}"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329938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DE1C9-4324-4223-A4C0-5E50679C4327}"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4278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DE1C9-4324-4223-A4C0-5E50679C4327}"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407409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222393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D1F8-3DB4-A54A-B8F4-BBC86A54A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645D6-0FE4-AC8F-29AC-E5C321C84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5632C-2185-972A-2A82-D0BB0C44077F}"/>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a:extLst>
              <a:ext uri="{FF2B5EF4-FFF2-40B4-BE49-F238E27FC236}">
                <a16:creationId xmlns:a16="http://schemas.microsoft.com/office/drawing/2014/main" id="{2384C706-017B-E689-45BB-35E856901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4BDBB-C756-A6B3-0B8A-DDE44E12913C}"/>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4234992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384202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88144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3892578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65919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89104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2705304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19149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648498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3520174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extLst>
      <p:ext uri="{BB962C8B-B14F-4D97-AF65-F5344CB8AC3E}">
        <p14:creationId xmlns:p14="http://schemas.microsoft.com/office/powerpoint/2010/main" val="335093721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2BA5-9962-C00F-5448-5CB8681725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DEE679-1DBB-7936-40BB-CD4413AC53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FFFF54-F3F9-677E-1B53-F6D262032385}"/>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5" name="Footer Placeholder 4">
            <a:extLst>
              <a:ext uri="{FF2B5EF4-FFF2-40B4-BE49-F238E27FC236}">
                <a16:creationId xmlns:a16="http://schemas.microsoft.com/office/drawing/2014/main" id="{CE2023A6-D926-7035-76F8-52A6F31F2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5E2FB-5EC4-EE03-248A-31E908F5193C}"/>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368396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extLst>
      <p:ext uri="{BB962C8B-B14F-4D97-AF65-F5344CB8AC3E}">
        <p14:creationId xmlns:p14="http://schemas.microsoft.com/office/powerpoint/2010/main" val="25441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extLst>
      <p:ext uri="{BB962C8B-B14F-4D97-AF65-F5344CB8AC3E}">
        <p14:creationId xmlns:p14="http://schemas.microsoft.com/office/powerpoint/2010/main" val="168296013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a:t>1/5/2024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2669385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6137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166463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1586618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a:t>1/5/2024</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2777881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a:t>1/5/2024</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3199264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1622001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extLst>
      <p:ext uri="{BB962C8B-B14F-4D97-AF65-F5344CB8AC3E}">
        <p14:creationId xmlns:p14="http://schemas.microsoft.com/office/powerpoint/2010/main" val="89038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6C5-3EBB-8263-4240-7C5BF032E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61467-29CA-7E50-E3EB-10EF2E90678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8E02D-EB7B-8F9B-B193-2DC1ACE3DF9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FB8544-DC8E-6B9A-4E19-1635E84900D3}"/>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a:extLst>
              <a:ext uri="{FF2B5EF4-FFF2-40B4-BE49-F238E27FC236}">
                <a16:creationId xmlns:a16="http://schemas.microsoft.com/office/drawing/2014/main" id="{B58A5993-0D06-42F1-59C6-A4E7504F9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D09F5-5198-F34A-CBD9-ACBA672C9118}"/>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116325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50D5-8895-C1EA-1C60-5FA45B88A4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954F31-8113-82AA-FEE3-1AFBEA320F3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1FD56-C05C-275C-FC20-3036AF7ED5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9A92B-30E0-F643-A15B-9A3A14DC6E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4B928-4D68-5767-B358-C6CAB34939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5A8DB5-12D6-3578-070A-CBEB5A301D62}"/>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8" name="Footer Placeholder 7">
            <a:extLst>
              <a:ext uri="{FF2B5EF4-FFF2-40B4-BE49-F238E27FC236}">
                <a16:creationId xmlns:a16="http://schemas.microsoft.com/office/drawing/2014/main" id="{47222DCE-F8B2-9208-BCBD-6A2E817DA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AE0C4-FD3B-3F26-9C87-EF17A1B67737}"/>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48491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76C5-36D5-0470-90BD-1F00A3FE5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93A5A7-3E21-37FE-153F-2E6EB7805CB1}"/>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4" name="Footer Placeholder 3">
            <a:extLst>
              <a:ext uri="{FF2B5EF4-FFF2-40B4-BE49-F238E27FC236}">
                <a16:creationId xmlns:a16="http://schemas.microsoft.com/office/drawing/2014/main" id="{E1304AD6-B94E-272D-CACE-AF6FC0865E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B09A09-1E0F-D2BF-1F29-1195F0C35081}"/>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242314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53ACF-C37B-13A2-95A0-AA1281E0ECD8}"/>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3" name="Footer Placeholder 2">
            <a:extLst>
              <a:ext uri="{FF2B5EF4-FFF2-40B4-BE49-F238E27FC236}">
                <a16:creationId xmlns:a16="http://schemas.microsoft.com/office/drawing/2014/main" id="{65C91D98-7739-3BDE-4227-BD13510A03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E175B-4794-6871-4A6F-B6DE333A7604}"/>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48292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0A60-4E97-356C-5EC3-29903F9B5A6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CFEE60E-548F-3D8C-214C-04BA4025DF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C0A19-8A84-D3DB-BCB7-BA6FF17E96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6CCF35-FB84-59B2-C829-EA38251095FD}"/>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a:extLst>
              <a:ext uri="{FF2B5EF4-FFF2-40B4-BE49-F238E27FC236}">
                <a16:creationId xmlns:a16="http://schemas.microsoft.com/office/drawing/2014/main" id="{F3D248CA-363D-1A92-3707-E72103F5A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7D096-E6DC-BA95-27C0-B64FF139704C}"/>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50219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CD0A-CDD7-E3D8-42CA-AB845452F36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24F4F17-0979-8503-8880-3E90AA1999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BB28422-2F22-7638-DB74-F98B7F929F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DD9594-F3F4-76AF-3323-021B35CA5B59}"/>
              </a:ext>
            </a:extLst>
          </p:cNvPr>
          <p:cNvSpPr>
            <a:spLocks noGrp="1"/>
          </p:cNvSpPr>
          <p:nvPr>
            <p:ph type="dt" sz="half" idx="10"/>
          </p:nvPr>
        </p:nvSpPr>
        <p:spPr/>
        <p:txBody>
          <a:bodyPr/>
          <a:lstStyle/>
          <a:p>
            <a:fld id="{A88DE1C9-4324-4223-A4C0-5E50679C4327}" type="datetimeFigureOut">
              <a:rPr lang="en-US" smtClean="0"/>
              <a:t>1/5/2024</a:t>
            </a:fld>
            <a:endParaRPr lang="en-US"/>
          </a:p>
        </p:txBody>
      </p:sp>
      <p:sp>
        <p:nvSpPr>
          <p:cNvPr id="6" name="Footer Placeholder 5">
            <a:extLst>
              <a:ext uri="{FF2B5EF4-FFF2-40B4-BE49-F238E27FC236}">
                <a16:creationId xmlns:a16="http://schemas.microsoft.com/office/drawing/2014/main" id="{9E2130DA-10EB-5900-CB9D-2823ED434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05AA5-7F70-560C-5471-A324C9E4371B}"/>
              </a:ext>
            </a:extLst>
          </p:cNvPr>
          <p:cNvSpPr>
            <a:spLocks noGrp="1"/>
          </p:cNvSpPr>
          <p:nvPr>
            <p:ph type="sldNum" sz="quarter" idx="12"/>
          </p:nvPr>
        </p:nvSpPr>
        <p:spPr/>
        <p:txBody>
          <a:bodyPr/>
          <a:lstStyle/>
          <a:p>
            <a:fld id="{14F8BFC5-0009-4C1F-9632-035A41DE7489}" type="slidenum">
              <a:rPr lang="en-US" smtClean="0"/>
              <a:t>‹#›</a:t>
            </a:fld>
            <a:endParaRPr lang="en-US"/>
          </a:p>
        </p:txBody>
      </p:sp>
    </p:spTree>
    <p:extLst>
      <p:ext uri="{BB962C8B-B14F-4D97-AF65-F5344CB8AC3E}">
        <p14:creationId xmlns:p14="http://schemas.microsoft.com/office/powerpoint/2010/main" val="367633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3D174-A4E1-6925-C162-715FABE4D0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1F2AE-7513-4E13-A029-CE1014C901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5B8B4-EBF5-3919-6810-6B0BF2595D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8DE1C9-4324-4223-A4C0-5E50679C4327}" type="datetimeFigureOut">
              <a:rPr lang="en-US" smtClean="0"/>
              <a:t>1/5/2024</a:t>
            </a:fld>
            <a:endParaRPr lang="en-US"/>
          </a:p>
        </p:txBody>
      </p:sp>
      <p:sp>
        <p:nvSpPr>
          <p:cNvPr id="5" name="Footer Placeholder 4">
            <a:extLst>
              <a:ext uri="{FF2B5EF4-FFF2-40B4-BE49-F238E27FC236}">
                <a16:creationId xmlns:a16="http://schemas.microsoft.com/office/drawing/2014/main" id="{F7FF7AE3-C239-38C9-5355-F6C92FFC11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F44A4-5A66-7AC0-5AFD-81F855A198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F8BFC5-0009-4C1F-9632-035A41DE7489}" type="slidenum">
              <a:rPr lang="en-US" smtClean="0"/>
              <a:t>‹#›</a:t>
            </a:fld>
            <a:endParaRPr lang="en-US"/>
          </a:p>
        </p:txBody>
      </p:sp>
    </p:spTree>
    <p:extLst>
      <p:ext uri="{BB962C8B-B14F-4D97-AF65-F5344CB8AC3E}">
        <p14:creationId xmlns:p14="http://schemas.microsoft.com/office/powerpoint/2010/main" val="13726135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8DE1C9-4324-4223-A4C0-5E50679C4327}" type="datetimeFigureOut">
              <a:rPr lang="en-US" smtClean="0"/>
              <a:t>1/5/2024</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F8BFC5-0009-4C1F-9632-035A41DE7489}" type="slidenum">
              <a:rPr lang="en-US" smtClean="0"/>
              <a:t>‹#›</a:t>
            </a:fld>
            <a:endParaRPr lang="en-US"/>
          </a:p>
        </p:txBody>
      </p:sp>
    </p:spTree>
    <p:extLst>
      <p:ext uri="{BB962C8B-B14F-4D97-AF65-F5344CB8AC3E}">
        <p14:creationId xmlns:p14="http://schemas.microsoft.com/office/powerpoint/2010/main" val="223774823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a:t>1/5/2024</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a:pPr/>
              <a:t>‹#›</a:t>
            </a:fld>
            <a:endParaRPr lang="en-US" dirty="0"/>
          </a:p>
        </p:txBody>
      </p:sp>
    </p:spTree>
    <p:extLst>
      <p:ext uri="{BB962C8B-B14F-4D97-AF65-F5344CB8AC3E}">
        <p14:creationId xmlns:p14="http://schemas.microsoft.com/office/powerpoint/2010/main" val="59931453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Qpr0GtTGJLg"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s://www.justice.gov/humantrafficking/what-is-human-trafficking" TargetMode="External"/><Relationship Id="rId2" Type="http://schemas.openxmlformats.org/officeDocument/2006/relationships/hyperlink" Target="https://www.youtube.com/watch?v=44EvOqCMrIE" TargetMode="Externa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148455&amp;picture=tacos" TargetMode="Externa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EDE48732-EF40-CCDB-37FC-A4F368872A55}"/>
              </a:ext>
            </a:extLst>
          </p:cNvPr>
          <p:cNvSpPr>
            <a:spLocks noGrp="1"/>
          </p:cNvSpPr>
          <p:nvPr>
            <p:ph type="title"/>
          </p:nvPr>
        </p:nvSpPr>
        <p:spPr>
          <a:xfrm>
            <a:off x="3067049" y="4078424"/>
            <a:ext cx="5560217" cy="1155427"/>
          </a:xfrm>
        </p:spPr>
        <p:txBody>
          <a:bodyPr vert="horz" lIns="91440" tIns="45720" rIns="91440" bIns="45720" rtlCol="0" anchor="b">
            <a:normAutofit/>
          </a:bodyPr>
          <a:lstStyle/>
          <a:p>
            <a:pPr algn="r">
              <a:lnSpc>
                <a:spcPct val="90000"/>
              </a:lnSpc>
            </a:pPr>
            <a:r>
              <a:rPr lang="en-US" sz="4700"/>
              <a:t>HAPPY NEW YEAR!!!</a:t>
            </a:r>
          </a:p>
        </p:txBody>
      </p:sp>
      <p:sp>
        <p:nvSpPr>
          <p:cNvPr id="18" name="Rounded Rectangle 6">
            <a:extLst>
              <a:ext uri="{FF2B5EF4-FFF2-40B4-BE49-F238E27FC236}">
                <a16:creationId xmlns:a16="http://schemas.microsoft.com/office/drawing/2014/main" id="{EF3E1F0C-BCD9-491F-A435-D4A48FB439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609600"/>
            <a:ext cx="5875020" cy="313944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181B2B9-96DF-8ACC-9108-85980F418999}"/>
              </a:ext>
            </a:extLst>
          </p:cNvPr>
          <p:cNvPicPr>
            <a:picLocks noGrp="1" noChangeAspect="1"/>
          </p:cNvPicPr>
          <p:nvPr>
            <p:ph idx="1"/>
          </p:nvPr>
        </p:nvPicPr>
        <p:blipFill>
          <a:blip r:embed="rId3"/>
          <a:stretch/>
        </p:blipFill>
        <p:spPr>
          <a:xfrm>
            <a:off x="3035481" y="1459490"/>
            <a:ext cx="5381898" cy="1439659"/>
          </a:xfrm>
          <a:prstGeom prst="rect">
            <a:avLst/>
          </a:prstGeom>
        </p:spPr>
      </p:pic>
    </p:spTree>
    <p:extLst>
      <p:ext uri="{BB962C8B-B14F-4D97-AF65-F5344CB8AC3E}">
        <p14:creationId xmlns:p14="http://schemas.microsoft.com/office/powerpoint/2010/main" val="117072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ED06-B921-4A40-87D3-5BF4F099B163}"/>
              </a:ext>
            </a:extLst>
          </p:cNvPr>
          <p:cNvSpPr>
            <a:spLocks noGrp="1"/>
          </p:cNvSpPr>
          <p:nvPr>
            <p:ph type="title"/>
          </p:nvPr>
        </p:nvSpPr>
        <p:spPr>
          <a:xfrm>
            <a:off x="1621397" y="884578"/>
            <a:ext cx="5797296" cy="554564"/>
          </a:xfrm>
        </p:spPr>
        <p:txBody>
          <a:bodyPr>
            <a:normAutofit fontScale="90000"/>
          </a:bodyPr>
          <a:lstStyle/>
          <a:p>
            <a:r>
              <a:rPr lang="en-US" dirty="0"/>
              <a:t>Presentation Disclosure </a:t>
            </a:r>
          </a:p>
        </p:txBody>
      </p:sp>
      <p:sp>
        <p:nvSpPr>
          <p:cNvPr id="3" name="Content Placeholder 2">
            <a:extLst>
              <a:ext uri="{FF2B5EF4-FFF2-40B4-BE49-F238E27FC236}">
                <a16:creationId xmlns:a16="http://schemas.microsoft.com/office/drawing/2014/main" id="{DF3EFED3-E77C-EB44-BB41-0B922B391A98}"/>
              </a:ext>
            </a:extLst>
          </p:cNvPr>
          <p:cNvSpPr>
            <a:spLocks noGrp="1"/>
          </p:cNvSpPr>
          <p:nvPr>
            <p:ph idx="1"/>
          </p:nvPr>
        </p:nvSpPr>
        <p:spPr>
          <a:xfrm>
            <a:off x="1278081" y="1563832"/>
            <a:ext cx="6816021" cy="4436918"/>
          </a:xfrm>
        </p:spPr>
        <p:txBody>
          <a:bodyPr>
            <a:noAutofit/>
          </a:bodyPr>
          <a:lstStyle/>
          <a:p>
            <a:r>
              <a:rPr lang="en-US" sz="1800" dirty="0"/>
              <a:t>I am a member of the Taking  Action for Peace Initiative, a three Rotary District committee.  I was the Co-chair of the </a:t>
            </a:r>
            <a:r>
              <a:rPr lang="en-US" sz="1800" b="1" dirty="0"/>
              <a:t>Beyond Their Stories </a:t>
            </a:r>
            <a:r>
              <a:rPr lang="en-US" sz="1800" dirty="0"/>
              <a:t>Human Trafficking conference held on 9-15-23 at Henry Ford College</a:t>
            </a:r>
          </a:p>
          <a:p>
            <a:endParaRPr lang="en-US" sz="1800" dirty="0"/>
          </a:p>
          <a:p>
            <a:r>
              <a:rPr lang="en-US" sz="1800" dirty="0"/>
              <a:t>I am not an expert on Human Trafficking </a:t>
            </a:r>
          </a:p>
          <a:p>
            <a:pPr marL="0" indent="0">
              <a:buNone/>
            </a:pPr>
            <a:endParaRPr lang="en-US" sz="1800" dirty="0"/>
          </a:p>
          <a:p>
            <a:r>
              <a:rPr lang="en-US" sz="1800" dirty="0"/>
              <a:t>The data in this presentation has been resourced from the US Justice Department and Polarisproject.org</a:t>
            </a:r>
          </a:p>
          <a:p>
            <a:pPr marL="0" indent="0">
              <a:buNone/>
            </a:pPr>
            <a:endParaRPr lang="en-US" sz="1800" dirty="0"/>
          </a:p>
          <a:p>
            <a:r>
              <a:rPr lang="en-US" sz="1800" dirty="0"/>
              <a:t>The victim resources from this presentation have been recommended and vetted by Human Trafficking Practitioners from the Beyond Their Stories Conference Committee</a:t>
            </a:r>
          </a:p>
        </p:txBody>
      </p:sp>
    </p:spTree>
    <p:extLst>
      <p:ext uri="{BB962C8B-B14F-4D97-AF65-F5344CB8AC3E}">
        <p14:creationId xmlns:p14="http://schemas.microsoft.com/office/powerpoint/2010/main" val="176628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956B-DBC7-144D-82B5-27251446C1A7}"/>
              </a:ext>
            </a:extLst>
          </p:cNvPr>
          <p:cNvSpPr>
            <a:spLocks noGrp="1"/>
          </p:cNvSpPr>
          <p:nvPr>
            <p:ph type="ctrTitle"/>
          </p:nvPr>
        </p:nvSpPr>
        <p:spPr>
          <a:xfrm>
            <a:off x="1200150" y="1151018"/>
            <a:ext cx="6743700" cy="1234440"/>
          </a:xfrm>
        </p:spPr>
        <p:txBody>
          <a:bodyPr/>
          <a:lstStyle/>
          <a:p>
            <a:r>
              <a:rPr lang="en-US" dirty="0"/>
              <a:t>What is Human Trafficking?</a:t>
            </a:r>
          </a:p>
        </p:txBody>
      </p:sp>
      <p:sp>
        <p:nvSpPr>
          <p:cNvPr id="3" name="Subtitle 2">
            <a:extLst>
              <a:ext uri="{FF2B5EF4-FFF2-40B4-BE49-F238E27FC236}">
                <a16:creationId xmlns:a16="http://schemas.microsoft.com/office/drawing/2014/main" id="{AD1A93D8-C851-D543-B267-78D68C1F3E30}"/>
              </a:ext>
            </a:extLst>
          </p:cNvPr>
          <p:cNvSpPr>
            <a:spLocks noGrp="1"/>
          </p:cNvSpPr>
          <p:nvPr>
            <p:ph type="subTitle" idx="1"/>
          </p:nvPr>
        </p:nvSpPr>
        <p:spPr>
          <a:xfrm>
            <a:off x="2021396" y="2540577"/>
            <a:ext cx="5101209" cy="914400"/>
          </a:xfrm>
        </p:spPr>
        <p:txBody>
          <a:bodyPr/>
          <a:lstStyle/>
          <a:p>
            <a:r>
              <a:rPr lang="en-US" u="sng" dirty="0">
                <a:hlinkClick r:id="rId2"/>
              </a:rPr>
              <a:t>https://www.youtube.com/watch?v=Qpr0GtTGJLg</a:t>
            </a:r>
            <a:r>
              <a:rPr lang="en-US" dirty="0"/>
              <a:t>  </a:t>
            </a:r>
          </a:p>
          <a:p>
            <a:r>
              <a:rPr lang="en-US" dirty="0"/>
              <a:t> (Stop this Traffic)</a:t>
            </a:r>
          </a:p>
        </p:txBody>
      </p:sp>
      <p:sp>
        <p:nvSpPr>
          <p:cNvPr id="5" name="TextBox 4">
            <a:extLst>
              <a:ext uri="{FF2B5EF4-FFF2-40B4-BE49-F238E27FC236}">
                <a16:creationId xmlns:a16="http://schemas.microsoft.com/office/drawing/2014/main" id="{18FB91FC-CD9B-804E-BC7C-CE945FC12538}"/>
              </a:ext>
            </a:extLst>
          </p:cNvPr>
          <p:cNvSpPr txBox="1"/>
          <p:nvPr/>
        </p:nvSpPr>
        <p:spPr>
          <a:xfrm>
            <a:off x="727363" y="3442484"/>
            <a:ext cx="7533410" cy="1061829"/>
          </a:xfrm>
          <a:prstGeom prst="rect">
            <a:avLst/>
          </a:prstGeom>
          <a:noFill/>
        </p:spPr>
        <p:txBody>
          <a:bodyPr wrap="square" rtlCol="0">
            <a:spAutoFit/>
          </a:bodyPr>
          <a:lstStyle/>
          <a:p>
            <a:pPr algn="ctr" defTabSz="342900"/>
            <a:r>
              <a:rPr lang="en-US" sz="2100" dirty="0">
                <a:solidFill>
                  <a:srgbClr val="000000"/>
                </a:solidFill>
                <a:latin typeface="Gill Sans MT" panose="020B0502020104020203"/>
              </a:rPr>
              <a:t>Human Trafficking has been reported in every Zip Code in Michigan</a:t>
            </a:r>
          </a:p>
          <a:p>
            <a:pPr algn="ctr" defTabSz="342900"/>
            <a:endParaRPr lang="en-US" sz="2100" dirty="0">
              <a:solidFill>
                <a:srgbClr val="000000"/>
              </a:solidFill>
              <a:latin typeface="Gill Sans MT" panose="020B0502020104020203"/>
            </a:endParaRPr>
          </a:p>
          <a:p>
            <a:pPr algn="ctr" defTabSz="342900"/>
            <a:r>
              <a:rPr lang="en-US" sz="2100" dirty="0">
                <a:solidFill>
                  <a:srgbClr val="000000"/>
                </a:solidFill>
                <a:latin typeface="Gill Sans MT" panose="020B0502020104020203"/>
              </a:rPr>
              <a:t> *Polarisproject.org (2020 data) </a:t>
            </a:r>
          </a:p>
        </p:txBody>
      </p:sp>
    </p:spTree>
    <p:extLst>
      <p:ext uri="{BB962C8B-B14F-4D97-AF65-F5344CB8AC3E}">
        <p14:creationId xmlns:p14="http://schemas.microsoft.com/office/powerpoint/2010/main" val="386135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C009-C278-C648-BFD7-5EC3DC5A3739}"/>
              </a:ext>
            </a:extLst>
          </p:cNvPr>
          <p:cNvSpPr>
            <a:spLocks noGrp="1"/>
          </p:cNvSpPr>
          <p:nvPr>
            <p:ph type="title"/>
          </p:nvPr>
        </p:nvSpPr>
        <p:spPr>
          <a:xfrm>
            <a:off x="145473" y="857251"/>
            <a:ext cx="8697191" cy="1371599"/>
          </a:xfrm>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sz="2325" dirty="0">
                <a:solidFill>
                  <a:schemeClr val="tx1"/>
                </a:solidFill>
              </a:rPr>
              <a:t>Human Trafficking is the The 2nd Largest Criminal Enterprise in the World! </a:t>
            </a:r>
            <a:br>
              <a:rPr lang="en-US" sz="2325" dirty="0">
                <a:solidFill>
                  <a:schemeClr val="tx1"/>
                </a:solidFill>
              </a:rPr>
            </a:br>
            <a:r>
              <a:rPr lang="en-US" sz="2325" dirty="0">
                <a:solidFill>
                  <a:schemeClr val="tx1"/>
                </a:solidFill>
              </a:rPr>
              <a:t/>
            </a:r>
            <a:br>
              <a:rPr lang="en-US" sz="2325" dirty="0">
                <a:solidFill>
                  <a:schemeClr val="tx1"/>
                </a:solidFill>
              </a:rPr>
            </a:br>
            <a:r>
              <a:rPr lang="en-US" sz="2325" dirty="0">
                <a:solidFill>
                  <a:schemeClr val="tx1"/>
                </a:solidFill>
              </a:rPr>
              <a:t>Number one is Drug Trafficking</a:t>
            </a:r>
            <a:br>
              <a:rPr lang="en-US" sz="2325" dirty="0">
                <a:solidFill>
                  <a:schemeClr val="tx1"/>
                </a:solidFill>
              </a:rPr>
            </a:br>
            <a:r>
              <a:rPr lang="en-US" sz="1050" dirty="0">
                <a:solidFill>
                  <a:schemeClr val="tx1"/>
                </a:solidFill>
              </a:rPr>
              <a:t>*Us Justice Department</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bg1"/>
                </a:solidFill>
              </a:rPr>
              <a:t/>
            </a:r>
            <a:br>
              <a:rPr lang="en-US" dirty="0">
                <a:solidFill>
                  <a:schemeClr val="bg1"/>
                </a:solidFill>
              </a:rPr>
            </a:br>
            <a:endParaRPr lang="en-US" dirty="0"/>
          </a:p>
        </p:txBody>
      </p:sp>
      <p:sp>
        <p:nvSpPr>
          <p:cNvPr id="3" name="Content Placeholder 2">
            <a:extLst>
              <a:ext uri="{FF2B5EF4-FFF2-40B4-BE49-F238E27FC236}">
                <a16:creationId xmlns:a16="http://schemas.microsoft.com/office/drawing/2014/main" id="{B9BCC9E7-C0B1-424A-839A-66C734213B23}"/>
              </a:ext>
            </a:extLst>
          </p:cNvPr>
          <p:cNvSpPr>
            <a:spLocks noGrp="1"/>
          </p:cNvSpPr>
          <p:nvPr>
            <p:ph idx="1"/>
          </p:nvPr>
        </p:nvSpPr>
        <p:spPr>
          <a:xfrm>
            <a:off x="1298864" y="2228850"/>
            <a:ext cx="6878782" cy="3771901"/>
          </a:xfrm>
        </p:spPr>
        <p:txBody>
          <a:bodyPr>
            <a:normAutofit/>
          </a:bodyPr>
          <a:lstStyle/>
          <a:p>
            <a:pPr marL="0" indent="0">
              <a:buNone/>
            </a:pPr>
            <a:endParaRPr lang="en-US" dirty="0"/>
          </a:p>
          <a:p>
            <a:r>
              <a:rPr lang="en-US" sz="2250" dirty="0"/>
              <a:t>Labor Trafficking</a:t>
            </a:r>
          </a:p>
          <a:p>
            <a:pPr lvl="1"/>
            <a:r>
              <a:rPr lang="en-US" sz="2250" dirty="0"/>
              <a:t>Farming, Forestry, Construction, Trucking </a:t>
            </a:r>
          </a:p>
          <a:p>
            <a:r>
              <a:rPr lang="en-US" sz="2250" dirty="0"/>
              <a:t>Domestic Servitude</a:t>
            </a:r>
          </a:p>
          <a:p>
            <a:pPr lvl="1"/>
            <a:r>
              <a:rPr lang="en-US" sz="2250" dirty="0"/>
              <a:t>Nannies, House keepers, Home Health Aids</a:t>
            </a:r>
          </a:p>
          <a:p>
            <a:r>
              <a:rPr lang="en-US" sz="2250" dirty="0"/>
              <a:t>Debt Bondage</a:t>
            </a:r>
          </a:p>
          <a:p>
            <a:pPr lvl="1"/>
            <a:r>
              <a:rPr lang="en-US" sz="2250" dirty="0"/>
              <a:t>Repayment of debt that never ends</a:t>
            </a:r>
          </a:p>
          <a:p>
            <a:r>
              <a:rPr lang="en-US" sz="2250" dirty="0"/>
              <a:t>Sex Trafficking</a:t>
            </a:r>
            <a:endParaRPr lang="en-US" sz="2400" dirty="0"/>
          </a:p>
          <a:p>
            <a:pPr marL="0" indent="0">
              <a:buNone/>
            </a:pPr>
            <a:r>
              <a:rPr lang="en-US" sz="825" dirty="0"/>
              <a:t>*</a:t>
            </a:r>
            <a:r>
              <a:rPr lang="en-US" sz="900" dirty="0"/>
              <a:t>this is not a complete list  </a:t>
            </a:r>
          </a:p>
          <a:p>
            <a:endParaRPr lang="en-US" dirty="0"/>
          </a:p>
        </p:txBody>
      </p:sp>
    </p:spTree>
    <p:extLst>
      <p:ext uri="{BB962C8B-B14F-4D97-AF65-F5344CB8AC3E}">
        <p14:creationId xmlns:p14="http://schemas.microsoft.com/office/powerpoint/2010/main" val="288927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859C-002E-7D40-BBE6-0A45F184C577}"/>
              </a:ext>
            </a:extLst>
          </p:cNvPr>
          <p:cNvSpPr>
            <a:spLocks noGrp="1"/>
          </p:cNvSpPr>
          <p:nvPr>
            <p:ph type="title"/>
          </p:nvPr>
        </p:nvSpPr>
        <p:spPr>
          <a:xfrm>
            <a:off x="1673352" y="992332"/>
            <a:ext cx="5797296" cy="550718"/>
          </a:xfrm>
        </p:spPr>
        <p:txBody>
          <a:bodyPr>
            <a:noAutofit/>
          </a:bodyPr>
          <a:lstStyle/>
          <a:p>
            <a:r>
              <a:rPr lang="en-US" dirty="0"/>
              <a:t>What makes it Human Trafficking? </a:t>
            </a:r>
          </a:p>
        </p:txBody>
      </p:sp>
      <p:sp>
        <p:nvSpPr>
          <p:cNvPr id="3" name="Content Placeholder 2">
            <a:extLst>
              <a:ext uri="{FF2B5EF4-FFF2-40B4-BE49-F238E27FC236}">
                <a16:creationId xmlns:a16="http://schemas.microsoft.com/office/drawing/2014/main" id="{76CDDF11-42C4-7F48-A223-506DD675B5B2}"/>
              </a:ext>
            </a:extLst>
          </p:cNvPr>
          <p:cNvSpPr>
            <a:spLocks noGrp="1"/>
          </p:cNvSpPr>
          <p:nvPr>
            <p:ph idx="1"/>
          </p:nvPr>
        </p:nvSpPr>
        <p:spPr>
          <a:xfrm>
            <a:off x="1673352" y="1543050"/>
            <a:ext cx="6635380" cy="4364182"/>
          </a:xfrm>
        </p:spPr>
        <p:txBody>
          <a:bodyPr>
            <a:normAutofit lnSpcReduction="10000"/>
          </a:bodyPr>
          <a:lstStyle/>
          <a:p>
            <a:r>
              <a:rPr lang="en-US" sz="2100" dirty="0"/>
              <a:t>Fraud</a:t>
            </a:r>
          </a:p>
          <a:p>
            <a:pPr lvl="1"/>
            <a:r>
              <a:rPr lang="en-US" sz="2100" dirty="0"/>
              <a:t>False promises about Wages, Love, Marriage, Legal status </a:t>
            </a:r>
          </a:p>
          <a:p>
            <a:r>
              <a:rPr lang="en-US" sz="2100" dirty="0"/>
              <a:t>Coercion</a:t>
            </a:r>
          </a:p>
          <a:p>
            <a:pPr lvl="1"/>
            <a:r>
              <a:rPr lang="en-US" sz="2100" dirty="0"/>
              <a:t>Threats of Physical or Psychological harm and Document confiscation</a:t>
            </a:r>
          </a:p>
          <a:p>
            <a:r>
              <a:rPr lang="en-US" sz="2100" dirty="0"/>
              <a:t>Force</a:t>
            </a:r>
          </a:p>
          <a:p>
            <a:pPr lvl="1"/>
            <a:r>
              <a:rPr lang="en-US" sz="2100" dirty="0"/>
              <a:t>Physical harm, Sexual assault, Confinement, Monitoring, Isolation </a:t>
            </a:r>
          </a:p>
          <a:p>
            <a:r>
              <a:rPr lang="en-US" sz="2100" dirty="0"/>
              <a:t>Lack of Consent</a:t>
            </a:r>
          </a:p>
          <a:p>
            <a:pPr lvl="1"/>
            <a:r>
              <a:rPr lang="en-US" sz="2100" dirty="0"/>
              <a:t>This is NOT a choice the person makes</a:t>
            </a:r>
          </a:p>
          <a:p>
            <a:pPr marL="0" indent="0">
              <a:buNone/>
            </a:pPr>
            <a:r>
              <a:rPr lang="en-US" sz="2100" dirty="0"/>
              <a:t> </a:t>
            </a:r>
            <a:r>
              <a:rPr lang="en-US" sz="825" dirty="0"/>
              <a:t>*</a:t>
            </a:r>
            <a:r>
              <a:rPr lang="en-US" sz="900" dirty="0"/>
              <a:t>this is not a complete list  </a:t>
            </a:r>
          </a:p>
          <a:p>
            <a:pPr marL="171450" lvl="1" indent="0">
              <a:buNone/>
            </a:pPr>
            <a:endParaRPr lang="en-US" sz="2100" dirty="0"/>
          </a:p>
          <a:p>
            <a:endParaRPr lang="en-US" sz="2100" dirty="0"/>
          </a:p>
          <a:p>
            <a:pPr marL="0" indent="0">
              <a:buNone/>
            </a:pPr>
            <a:endParaRPr lang="en-US" sz="2100" dirty="0"/>
          </a:p>
          <a:p>
            <a:endParaRPr lang="en-US" dirty="0"/>
          </a:p>
        </p:txBody>
      </p:sp>
    </p:spTree>
    <p:extLst>
      <p:ext uri="{BB962C8B-B14F-4D97-AF65-F5344CB8AC3E}">
        <p14:creationId xmlns:p14="http://schemas.microsoft.com/office/powerpoint/2010/main" val="201700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7717-D5B1-384E-A3B9-D927E748A281}"/>
              </a:ext>
            </a:extLst>
          </p:cNvPr>
          <p:cNvSpPr>
            <a:spLocks noGrp="1"/>
          </p:cNvSpPr>
          <p:nvPr>
            <p:ph type="title"/>
          </p:nvPr>
        </p:nvSpPr>
        <p:spPr>
          <a:xfrm>
            <a:off x="1673352" y="950616"/>
            <a:ext cx="5797296" cy="665171"/>
          </a:xfrm>
        </p:spPr>
        <p:txBody>
          <a:bodyPr/>
          <a:lstStyle/>
          <a:p>
            <a:r>
              <a:rPr lang="en-US" dirty="0"/>
              <a:t>Sex Trafficking in Michigan</a:t>
            </a:r>
          </a:p>
        </p:txBody>
      </p:sp>
      <p:pic>
        <p:nvPicPr>
          <p:cNvPr id="5" name="Content Placeholder 4">
            <a:extLst>
              <a:ext uri="{FF2B5EF4-FFF2-40B4-BE49-F238E27FC236}">
                <a16:creationId xmlns:a16="http://schemas.microsoft.com/office/drawing/2014/main" id="{DF446E77-300B-E04D-BC29-69C4BEEE57F0}"/>
              </a:ext>
            </a:extLst>
          </p:cNvPr>
          <p:cNvPicPr>
            <a:picLocks noGrp="1" noChangeAspect="1"/>
          </p:cNvPicPr>
          <p:nvPr>
            <p:ph idx="1"/>
          </p:nvPr>
        </p:nvPicPr>
        <p:blipFill>
          <a:blip r:embed="rId2"/>
          <a:stretch>
            <a:fillRect/>
          </a:stretch>
        </p:blipFill>
        <p:spPr>
          <a:xfrm>
            <a:off x="1673352" y="1881192"/>
            <a:ext cx="1869948" cy="2758386"/>
          </a:xfrm>
        </p:spPr>
      </p:pic>
      <p:pic>
        <p:nvPicPr>
          <p:cNvPr id="7" name="Picture 6">
            <a:extLst>
              <a:ext uri="{FF2B5EF4-FFF2-40B4-BE49-F238E27FC236}">
                <a16:creationId xmlns:a16="http://schemas.microsoft.com/office/drawing/2014/main" id="{CB08C76B-ADD1-3445-8B8A-A3146F2D1C0B}"/>
              </a:ext>
            </a:extLst>
          </p:cNvPr>
          <p:cNvPicPr>
            <a:picLocks noChangeAspect="1"/>
          </p:cNvPicPr>
          <p:nvPr/>
        </p:nvPicPr>
        <p:blipFill>
          <a:blip r:embed="rId3"/>
          <a:stretch>
            <a:fillRect/>
          </a:stretch>
        </p:blipFill>
        <p:spPr>
          <a:xfrm>
            <a:off x="5649191" y="1881193"/>
            <a:ext cx="1932141" cy="2758385"/>
          </a:xfrm>
          <a:prstGeom prst="rect">
            <a:avLst/>
          </a:prstGeom>
        </p:spPr>
      </p:pic>
      <p:sp>
        <p:nvSpPr>
          <p:cNvPr id="8" name="TextBox 7">
            <a:extLst>
              <a:ext uri="{FF2B5EF4-FFF2-40B4-BE49-F238E27FC236}">
                <a16:creationId xmlns:a16="http://schemas.microsoft.com/office/drawing/2014/main" id="{F878F9BC-2239-F248-8075-9A5C35054471}"/>
              </a:ext>
            </a:extLst>
          </p:cNvPr>
          <p:cNvSpPr txBox="1"/>
          <p:nvPr/>
        </p:nvSpPr>
        <p:spPr>
          <a:xfrm>
            <a:off x="997527" y="4728441"/>
            <a:ext cx="7670800" cy="1061829"/>
          </a:xfrm>
          <a:prstGeom prst="rect">
            <a:avLst/>
          </a:prstGeom>
          <a:noFill/>
        </p:spPr>
        <p:txBody>
          <a:bodyPr wrap="square" rtlCol="0">
            <a:spAutoFit/>
          </a:bodyPr>
          <a:lstStyle/>
          <a:p>
            <a:pPr defTabSz="342900"/>
            <a:r>
              <a:rPr lang="en-US" sz="2100" dirty="0">
                <a:solidFill>
                  <a:srgbClr val="000000"/>
                </a:solidFill>
                <a:latin typeface="Gill Sans MT" panose="020B0502020104020203"/>
              </a:rPr>
              <a:t>Alice Jay, Survivor Advocate			Theresa Flores, Survivor Advocate</a:t>
            </a:r>
          </a:p>
          <a:p>
            <a:pPr defTabSz="342900"/>
            <a:r>
              <a:rPr lang="en-US" sz="2100" dirty="0">
                <a:solidFill>
                  <a:srgbClr val="000000"/>
                </a:solidFill>
                <a:latin typeface="Gill Sans MT" panose="020B0502020104020203"/>
              </a:rPr>
              <a:t> 	“Sister Survivors” 								S.O.A.P Project</a:t>
            </a:r>
          </a:p>
          <a:p>
            <a:pPr defTabSz="342900"/>
            <a:r>
              <a:rPr lang="en-US" sz="2100" dirty="0">
                <a:solidFill>
                  <a:srgbClr val="000000"/>
                </a:solidFill>
                <a:latin typeface="Gill Sans MT" panose="020B0502020104020203"/>
              </a:rPr>
              <a:t>									</a:t>
            </a:r>
            <a:r>
              <a:rPr lang="en-US" sz="1350" dirty="0">
                <a:solidFill>
                  <a:srgbClr val="000000"/>
                </a:solidFill>
                <a:latin typeface="Gill Sans MT" panose="020B0502020104020203"/>
              </a:rPr>
              <a:t>                 	“Save our Adolescents from Prostitution”  </a:t>
            </a:r>
          </a:p>
        </p:txBody>
      </p:sp>
    </p:spTree>
    <p:extLst>
      <p:ext uri="{BB962C8B-B14F-4D97-AF65-F5344CB8AC3E}">
        <p14:creationId xmlns:p14="http://schemas.microsoft.com/office/powerpoint/2010/main" val="273843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329B-2FD6-B046-BD48-5CD42F26A260}"/>
              </a:ext>
            </a:extLst>
          </p:cNvPr>
          <p:cNvSpPr>
            <a:spLocks noGrp="1"/>
          </p:cNvSpPr>
          <p:nvPr>
            <p:ph type="title"/>
          </p:nvPr>
        </p:nvSpPr>
        <p:spPr>
          <a:xfrm>
            <a:off x="0" y="996951"/>
            <a:ext cx="9144000" cy="722988"/>
          </a:xfrm>
        </p:spPr>
        <p:txBody>
          <a:bodyPr/>
          <a:lstStyle/>
          <a:p>
            <a:r>
              <a:rPr lang="en-US" dirty="0"/>
              <a:t>Migrant and Forced Labor  Trafficking</a:t>
            </a:r>
          </a:p>
        </p:txBody>
      </p:sp>
      <p:pic>
        <p:nvPicPr>
          <p:cNvPr id="5" name="Content Placeholder 4">
            <a:extLst>
              <a:ext uri="{FF2B5EF4-FFF2-40B4-BE49-F238E27FC236}">
                <a16:creationId xmlns:a16="http://schemas.microsoft.com/office/drawing/2014/main" id="{26F5E094-040B-0344-977D-CCF413DBC81C}"/>
              </a:ext>
            </a:extLst>
          </p:cNvPr>
          <p:cNvPicPr>
            <a:picLocks noGrp="1" noChangeAspect="1"/>
          </p:cNvPicPr>
          <p:nvPr>
            <p:ph idx="1"/>
          </p:nvPr>
        </p:nvPicPr>
        <p:blipFill>
          <a:blip r:embed="rId2"/>
          <a:stretch>
            <a:fillRect/>
          </a:stretch>
        </p:blipFill>
        <p:spPr>
          <a:xfrm>
            <a:off x="1672827" y="2144844"/>
            <a:ext cx="5798344" cy="751637"/>
          </a:xfrm>
        </p:spPr>
      </p:pic>
      <p:sp>
        <p:nvSpPr>
          <p:cNvPr id="7" name="TextBox 6">
            <a:extLst>
              <a:ext uri="{FF2B5EF4-FFF2-40B4-BE49-F238E27FC236}">
                <a16:creationId xmlns:a16="http://schemas.microsoft.com/office/drawing/2014/main" id="{C16C5C70-41CA-E94E-AAA6-7F1B40C6BB37}"/>
              </a:ext>
            </a:extLst>
          </p:cNvPr>
          <p:cNvSpPr txBox="1"/>
          <p:nvPr/>
        </p:nvSpPr>
        <p:spPr>
          <a:xfrm>
            <a:off x="1433945" y="3076705"/>
            <a:ext cx="6556664" cy="553998"/>
          </a:xfrm>
          <a:prstGeom prst="rect">
            <a:avLst/>
          </a:prstGeom>
          <a:noFill/>
        </p:spPr>
        <p:txBody>
          <a:bodyPr wrap="square" rtlCol="0">
            <a:spAutoFit/>
          </a:bodyPr>
          <a:lstStyle/>
          <a:p>
            <a:pPr defTabSz="342900"/>
            <a:r>
              <a:rPr lang="en-US" sz="1500" dirty="0">
                <a:solidFill>
                  <a:srgbClr val="000000"/>
                </a:solidFill>
                <a:latin typeface="Gill Sans MT" panose="020B0502020104020203"/>
              </a:rPr>
              <a:t>Detroit News Headline in June 2023……Two Migrant workers were transported from North Carolina against their will to work at a Michigan Blueberry Farm</a:t>
            </a:r>
          </a:p>
        </p:txBody>
      </p:sp>
      <p:pic>
        <p:nvPicPr>
          <p:cNvPr id="9" name="Picture 8">
            <a:extLst>
              <a:ext uri="{FF2B5EF4-FFF2-40B4-BE49-F238E27FC236}">
                <a16:creationId xmlns:a16="http://schemas.microsoft.com/office/drawing/2014/main" id="{8E25ABD7-A9FF-5D4B-A5D9-21DBB9F51A7E}"/>
              </a:ext>
            </a:extLst>
          </p:cNvPr>
          <p:cNvPicPr>
            <a:picLocks noChangeAspect="1"/>
          </p:cNvPicPr>
          <p:nvPr/>
        </p:nvPicPr>
        <p:blipFill>
          <a:blip r:embed="rId3"/>
          <a:stretch>
            <a:fillRect/>
          </a:stretch>
        </p:blipFill>
        <p:spPr>
          <a:xfrm>
            <a:off x="1571932" y="3824244"/>
            <a:ext cx="6094268" cy="904875"/>
          </a:xfrm>
          <a:prstGeom prst="rect">
            <a:avLst/>
          </a:prstGeom>
        </p:spPr>
      </p:pic>
      <p:sp>
        <p:nvSpPr>
          <p:cNvPr id="10" name="TextBox 9">
            <a:extLst>
              <a:ext uri="{FF2B5EF4-FFF2-40B4-BE49-F238E27FC236}">
                <a16:creationId xmlns:a16="http://schemas.microsoft.com/office/drawing/2014/main" id="{2DA71F16-EB22-F649-B563-B6044D298479}"/>
              </a:ext>
            </a:extLst>
          </p:cNvPr>
          <p:cNvSpPr txBox="1"/>
          <p:nvPr/>
        </p:nvSpPr>
        <p:spPr>
          <a:xfrm>
            <a:off x="1433946" y="4964385"/>
            <a:ext cx="6774872" cy="784830"/>
          </a:xfrm>
          <a:prstGeom prst="rect">
            <a:avLst/>
          </a:prstGeom>
          <a:noFill/>
        </p:spPr>
        <p:txBody>
          <a:bodyPr wrap="square" rtlCol="0">
            <a:spAutoFit/>
          </a:bodyPr>
          <a:lstStyle/>
          <a:p>
            <a:pPr defTabSz="342900"/>
            <a:r>
              <a:rPr lang="en-US" sz="1500" dirty="0">
                <a:solidFill>
                  <a:srgbClr val="000000"/>
                </a:solidFill>
                <a:latin typeface="Gill Sans MT" panose="020B0502020104020203"/>
              </a:rPr>
              <a:t>Detroit Free Press headline from June 2016…..Five young illegal immigrants including 2 teenagers were killed when a fire broke out in a locked basement.  This basement is where the migrants lived in a home owned by the restaurant owner </a:t>
            </a:r>
          </a:p>
        </p:txBody>
      </p:sp>
    </p:spTree>
    <p:extLst>
      <p:ext uri="{BB962C8B-B14F-4D97-AF65-F5344CB8AC3E}">
        <p14:creationId xmlns:p14="http://schemas.microsoft.com/office/powerpoint/2010/main" val="278456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6B81-FACA-F5F7-569E-4A4435079B3C}"/>
              </a:ext>
            </a:extLst>
          </p:cNvPr>
          <p:cNvSpPr>
            <a:spLocks noGrp="1"/>
          </p:cNvSpPr>
          <p:nvPr>
            <p:ph type="title"/>
          </p:nvPr>
        </p:nvSpPr>
        <p:spPr>
          <a:xfrm>
            <a:off x="1673352" y="964407"/>
            <a:ext cx="5797296" cy="717947"/>
          </a:xfrm>
        </p:spPr>
        <p:txBody>
          <a:bodyPr/>
          <a:lstStyle/>
          <a:p>
            <a:r>
              <a:rPr lang="en-US" dirty="0"/>
              <a:t>Sex Trafficking</a:t>
            </a:r>
          </a:p>
        </p:txBody>
      </p:sp>
      <p:sp>
        <p:nvSpPr>
          <p:cNvPr id="6" name="TextBox 5">
            <a:extLst>
              <a:ext uri="{FF2B5EF4-FFF2-40B4-BE49-F238E27FC236}">
                <a16:creationId xmlns:a16="http://schemas.microsoft.com/office/drawing/2014/main" id="{D15DE69C-BEE7-DB24-6253-4F3E65835FF9}"/>
              </a:ext>
            </a:extLst>
          </p:cNvPr>
          <p:cNvSpPr txBox="1"/>
          <p:nvPr/>
        </p:nvSpPr>
        <p:spPr>
          <a:xfrm>
            <a:off x="703385" y="3919753"/>
            <a:ext cx="7988773" cy="1015663"/>
          </a:xfrm>
          <a:prstGeom prst="rect">
            <a:avLst/>
          </a:prstGeom>
          <a:noFill/>
        </p:spPr>
        <p:txBody>
          <a:bodyPr wrap="square" rtlCol="0">
            <a:spAutoFit/>
          </a:bodyPr>
          <a:lstStyle/>
          <a:p>
            <a:pPr defTabSz="342900"/>
            <a:r>
              <a:rPr lang="en-US" sz="1500" dirty="0">
                <a:solidFill>
                  <a:srgbClr val="000000"/>
                </a:solidFill>
                <a:latin typeface="Gill Sans MT" panose="020B0502020104020203"/>
              </a:rPr>
              <a:t>Detroit News headline and WWJ NewsRadio December 2023…..Massage Spas in Macomb, Oakland and Wayne County, allegedly encouraged female employees to solicit sexual acts from customers.  The women had no means of transportation and had no place to live often sleeping in the businesses. The workers didn’t earn an hourly rate and only got paid from their services and tips.</a:t>
            </a:r>
          </a:p>
        </p:txBody>
      </p:sp>
      <p:pic>
        <p:nvPicPr>
          <p:cNvPr id="12" name="Picture 11" descr="A close up of a sign&#10;&#10;Description automatically generated">
            <a:extLst>
              <a:ext uri="{FF2B5EF4-FFF2-40B4-BE49-F238E27FC236}">
                <a16:creationId xmlns:a16="http://schemas.microsoft.com/office/drawing/2014/main" id="{1AE2568B-59A1-668F-3FB3-5801041E19C9}"/>
              </a:ext>
            </a:extLst>
          </p:cNvPr>
          <p:cNvPicPr>
            <a:picLocks noChangeAspect="1"/>
          </p:cNvPicPr>
          <p:nvPr/>
        </p:nvPicPr>
        <p:blipFill>
          <a:blip r:embed="rId2"/>
          <a:stretch>
            <a:fillRect/>
          </a:stretch>
        </p:blipFill>
        <p:spPr>
          <a:xfrm>
            <a:off x="1212652" y="2767309"/>
            <a:ext cx="6718697" cy="918460"/>
          </a:xfrm>
          <a:prstGeom prst="rect">
            <a:avLst/>
          </a:prstGeom>
        </p:spPr>
      </p:pic>
      <p:pic>
        <p:nvPicPr>
          <p:cNvPr id="14" name="Picture 13">
            <a:extLst>
              <a:ext uri="{FF2B5EF4-FFF2-40B4-BE49-F238E27FC236}">
                <a16:creationId xmlns:a16="http://schemas.microsoft.com/office/drawing/2014/main" id="{A0F1EBD5-366E-2C73-4E65-E3F1A5827F73}"/>
              </a:ext>
            </a:extLst>
          </p:cNvPr>
          <p:cNvPicPr>
            <a:picLocks noChangeAspect="1"/>
          </p:cNvPicPr>
          <p:nvPr/>
        </p:nvPicPr>
        <p:blipFill>
          <a:blip r:embed="rId3"/>
          <a:stretch>
            <a:fillRect/>
          </a:stretch>
        </p:blipFill>
        <p:spPr>
          <a:xfrm>
            <a:off x="1641348" y="2077912"/>
            <a:ext cx="5829300" cy="596090"/>
          </a:xfrm>
          <a:prstGeom prst="rect">
            <a:avLst/>
          </a:prstGeom>
        </p:spPr>
      </p:pic>
    </p:spTree>
    <p:extLst>
      <p:ext uri="{BB962C8B-B14F-4D97-AF65-F5344CB8AC3E}">
        <p14:creationId xmlns:p14="http://schemas.microsoft.com/office/powerpoint/2010/main" val="111505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6600-A1C8-4D43-BB11-ACC822AFD698}"/>
              </a:ext>
            </a:extLst>
          </p:cNvPr>
          <p:cNvSpPr>
            <a:spLocks noGrp="1"/>
          </p:cNvSpPr>
          <p:nvPr>
            <p:ph type="title"/>
          </p:nvPr>
        </p:nvSpPr>
        <p:spPr>
          <a:xfrm>
            <a:off x="1600616" y="1113178"/>
            <a:ext cx="5797296" cy="533781"/>
          </a:xfrm>
        </p:spPr>
        <p:txBody>
          <a:bodyPr>
            <a:noAutofit/>
          </a:bodyPr>
          <a:lstStyle/>
          <a:p>
            <a:r>
              <a:rPr lang="en-US" dirty="0"/>
              <a:t>Awareness </a:t>
            </a:r>
          </a:p>
        </p:txBody>
      </p:sp>
      <p:sp>
        <p:nvSpPr>
          <p:cNvPr id="3" name="Content Placeholder 2">
            <a:extLst>
              <a:ext uri="{FF2B5EF4-FFF2-40B4-BE49-F238E27FC236}">
                <a16:creationId xmlns:a16="http://schemas.microsoft.com/office/drawing/2014/main" id="{19C33F2A-0796-0240-B7D0-319F38E20D7B}"/>
              </a:ext>
            </a:extLst>
          </p:cNvPr>
          <p:cNvSpPr>
            <a:spLocks noGrp="1"/>
          </p:cNvSpPr>
          <p:nvPr>
            <p:ph idx="1"/>
          </p:nvPr>
        </p:nvSpPr>
        <p:spPr>
          <a:xfrm>
            <a:off x="1164197" y="1838464"/>
            <a:ext cx="6473121" cy="3896591"/>
          </a:xfrm>
        </p:spPr>
        <p:txBody>
          <a:bodyPr>
            <a:normAutofit/>
          </a:bodyPr>
          <a:lstStyle/>
          <a:p>
            <a:pPr algn="ctr"/>
            <a:r>
              <a:rPr lang="en-US" u="sng" dirty="0">
                <a:hlinkClick r:id="rId2"/>
              </a:rPr>
              <a:t>https://www.youtube.com/watch?v=44EvOqCMrIE</a:t>
            </a:r>
            <a:endParaRPr lang="en-US" u="sng" dirty="0"/>
          </a:p>
          <a:p>
            <a:pPr marL="0" indent="0" algn="ctr">
              <a:buNone/>
            </a:pPr>
            <a:r>
              <a:rPr lang="en-US" sz="1500" dirty="0"/>
              <a:t> (Michigan State Police “Look Again”)</a:t>
            </a:r>
          </a:p>
          <a:p>
            <a:pPr marL="0" indent="0" algn="ctr">
              <a:buNone/>
            </a:pPr>
            <a:endParaRPr lang="en-US" dirty="0"/>
          </a:p>
          <a:p>
            <a:r>
              <a:rPr lang="en-US" sz="2100" dirty="0"/>
              <a:t>National Human Trafficking Resource Line</a:t>
            </a:r>
          </a:p>
          <a:p>
            <a:pPr lvl="1"/>
            <a:r>
              <a:rPr lang="en-US" sz="2100" dirty="0"/>
              <a:t> https://humantraffickinghotline.org</a:t>
            </a:r>
          </a:p>
          <a:p>
            <a:pPr lvl="1"/>
            <a:r>
              <a:rPr lang="en-US" sz="2100" dirty="0"/>
              <a:t>  888-387-7888</a:t>
            </a:r>
          </a:p>
          <a:p>
            <a:r>
              <a:rPr lang="en-US" sz="2100" dirty="0"/>
              <a:t>US Justice Department </a:t>
            </a:r>
          </a:p>
          <a:p>
            <a:pPr lvl="1"/>
            <a:r>
              <a:rPr lang="en-US" sz="2100" dirty="0">
                <a:hlinkClick r:id="rId3"/>
              </a:rPr>
              <a:t>https://www.justice.gov/humantrafficking/what-is-human-trafficking</a:t>
            </a:r>
            <a:endParaRPr lang="en-US" sz="2100" dirty="0"/>
          </a:p>
          <a:p>
            <a:endParaRPr lang="en-US" dirty="0"/>
          </a:p>
        </p:txBody>
      </p:sp>
    </p:spTree>
    <p:extLst>
      <p:ext uri="{BB962C8B-B14F-4D97-AF65-F5344CB8AC3E}">
        <p14:creationId xmlns:p14="http://schemas.microsoft.com/office/powerpoint/2010/main" val="190827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0531-D302-8B41-A6E6-4C49ABB7D390}"/>
              </a:ext>
            </a:extLst>
          </p:cNvPr>
          <p:cNvSpPr>
            <a:spLocks noGrp="1"/>
          </p:cNvSpPr>
          <p:nvPr>
            <p:ph type="title"/>
          </p:nvPr>
        </p:nvSpPr>
        <p:spPr>
          <a:xfrm>
            <a:off x="1683743" y="857251"/>
            <a:ext cx="5797296" cy="301337"/>
          </a:xfrm>
        </p:spPr>
        <p:txBody>
          <a:bodyPr>
            <a:noAutofit/>
          </a:bodyPr>
          <a:lstStyle/>
          <a:p>
            <a:r>
              <a:rPr lang="en-US" dirty="0"/>
              <a:t>What can you Do to Help?</a:t>
            </a:r>
          </a:p>
        </p:txBody>
      </p:sp>
      <p:sp>
        <p:nvSpPr>
          <p:cNvPr id="3" name="Content Placeholder 2">
            <a:extLst>
              <a:ext uri="{FF2B5EF4-FFF2-40B4-BE49-F238E27FC236}">
                <a16:creationId xmlns:a16="http://schemas.microsoft.com/office/drawing/2014/main" id="{6CC0281F-2379-B642-BAB6-66DE19E5FA62}"/>
              </a:ext>
            </a:extLst>
          </p:cNvPr>
          <p:cNvSpPr>
            <a:spLocks noGrp="1"/>
          </p:cNvSpPr>
          <p:nvPr>
            <p:ph idx="1"/>
          </p:nvPr>
        </p:nvSpPr>
        <p:spPr>
          <a:xfrm>
            <a:off x="514350" y="1158588"/>
            <a:ext cx="8629650" cy="5049980"/>
          </a:xfrm>
        </p:spPr>
        <p:txBody>
          <a:bodyPr>
            <a:normAutofit/>
          </a:bodyPr>
          <a:lstStyle/>
          <a:p>
            <a:r>
              <a:rPr lang="en-US" sz="2250" dirty="0"/>
              <a:t>Understand that Human Trafficking is “Not Prostitution” Because it     </a:t>
            </a:r>
            <a:r>
              <a:rPr lang="en-US" sz="2250" b="1" dirty="0"/>
              <a:t>is not Willful </a:t>
            </a:r>
            <a:r>
              <a:rPr lang="en-US" sz="2250" dirty="0"/>
              <a:t>which is the element that makes Prostitution a Crime</a:t>
            </a:r>
          </a:p>
          <a:p>
            <a:pPr marL="171450" lvl="1" indent="0">
              <a:buNone/>
            </a:pPr>
            <a:endParaRPr lang="en-US" sz="2100" dirty="0"/>
          </a:p>
          <a:p>
            <a:r>
              <a:rPr lang="en-US" sz="2250" dirty="0"/>
              <a:t>Those that are Trafficked “</a:t>
            </a:r>
            <a:r>
              <a:rPr lang="en-US" sz="2250" b="1" dirty="0"/>
              <a:t>Did not Choose this life</a:t>
            </a:r>
            <a:r>
              <a:rPr lang="en-US" sz="2250" dirty="0"/>
              <a:t>” </a:t>
            </a:r>
          </a:p>
          <a:p>
            <a:pPr marL="0" indent="0">
              <a:buNone/>
            </a:pPr>
            <a:endParaRPr lang="en-US" sz="2250" dirty="0"/>
          </a:p>
          <a:p>
            <a:r>
              <a:rPr lang="en-US" sz="2250" dirty="0"/>
              <a:t>Remember,  Human Trafficking is happening </a:t>
            </a:r>
            <a:r>
              <a:rPr lang="en-US" sz="2250" b="1" dirty="0"/>
              <a:t>in every Zip Code in Michigan</a:t>
            </a:r>
            <a:r>
              <a:rPr lang="en-US" sz="2250" dirty="0"/>
              <a:t>….your neighbor may be a victim</a:t>
            </a:r>
          </a:p>
          <a:p>
            <a:pPr marL="0" indent="0">
              <a:buNone/>
            </a:pPr>
            <a:endParaRPr lang="en-US" sz="2250" dirty="0"/>
          </a:p>
          <a:p>
            <a:r>
              <a:rPr lang="en-US" sz="2250" dirty="0"/>
              <a:t>If someone tells you that they may be or are vulnerable to being Trafficked give them the </a:t>
            </a:r>
            <a:r>
              <a:rPr lang="en-US" sz="2250" b="1" dirty="0"/>
              <a:t>Human Trafficking Hotline             Phone# 888-373-7888</a:t>
            </a:r>
          </a:p>
          <a:p>
            <a:pPr marL="0" indent="0">
              <a:buNone/>
            </a:pPr>
            <a:endParaRPr lang="en-US" sz="2250" dirty="0"/>
          </a:p>
          <a:p>
            <a:endParaRPr lang="en-US" sz="1800" dirty="0"/>
          </a:p>
          <a:p>
            <a:endParaRPr lang="en-US" sz="1500" dirty="0"/>
          </a:p>
          <a:p>
            <a:pPr marL="0" indent="0">
              <a:buNone/>
            </a:pPr>
            <a:endParaRPr lang="en-US" sz="1500" dirty="0"/>
          </a:p>
          <a:p>
            <a:endParaRPr lang="en-US" dirty="0"/>
          </a:p>
        </p:txBody>
      </p:sp>
    </p:spTree>
    <p:extLst>
      <p:ext uri="{BB962C8B-B14F-4D97-AF65-F5344CB8AC3E}">
        <p14:creationId xmlns:p14="http://schemas.microsoft.com/office/powerpoint/2010/main" val="354425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945A-6F9B-2847-B5F2-4B3C80B8B505}"/>
              </a:ext>
            </a:extLst>
          </p:cNvPr>
          <p:cNvSpPr>
            <a:spLocks noGrp="1"/>
          </p:cNvSpPr>
          <p:nvPr>
            <p:ph type="title"/>
          </p:nvPr>
        </p:nvSpPr>
        <p:spPr>
          <a:xfrm>
            <a:off x="1426893" y="1325167"/>
            <a:ext cx="6577030" cy="374073"/>
          </a:xfrm>
        </p:spPr>
        <p:txBody>
          <a:bodyPr>
            <a:noAutofit/>
          </a:bodyPr>
          <a:lstStyle/>
          <a:p>
            <a:r>
              <a:rPr lang="en-US" dirty="0"/>
              <a:t>National Human Trafficking Hotline</a:t>
            </a:r>
          </a:p>
        </p:txBody>
      </p:sp>
      <p:sp>
        <p:nvSpPr>
          <p:cNvPr id="3" name="Content Placeholder 2">
            <a:extLst>
              <a:ext uri="{FF2B5EF4-FFF2-40B4-BE49-F238E27FC236}">
                <a16:creationId xmlns:a16="http://schemas.microsoft.com/office/drawing/2014/main" id="{C8CF76DD-4983-844A-9C66-C6A3B6F545D2}"/>
              </a:ext>
            </a:extLst>
          </p:cNvPr>
          <p:cNvSpPr>
            <a:spLocks noGrp="1"/>
          </p:cNvSpPr>
          <p:nvPr>
            <p:ph idx="1"/>
          </p:nvPr>
        </p:nvSpPr>
        <p:spPr>
          <a:xfrm>
            <a:off x="768927" y="2078831"/>
            <a:ext cx="8167255" cy="3921920"/>
          </a:xfrm>
        </p:spPr>
        <p:txBody>
          <a:bodyPr>
            <a:normAutofit/>
          </a:bodyPr>
          <a:lstStyle/>
          <a:p>
            <a:pPr marL="0" indent="0">
              <a:buNone/>
            </a:pPr>
            <a:endParaRPr lang="en-US" dirty="0"/>
          </a:p>
          <a:p>
            <a:r>
              <a:rPr lang="en-US" sz="3300" dirty="0"/>
              <a:t>National Human Trafficking Resource Center </a:t>
            </a:r>
          </a:p>
          <a:p>
            <a:pPr lvl="2"/>
            <a:r>
              <a:rPr lang="en-US" sz="3300" dirty="0"/>
              <a:t>Phone 888-373-7888</a:t>
            </a:r>
          </a:p>
          <a:p>
            <a:pPr lvl="2"/>
            <a:r>
              <a:rPr lang="en-US" sz="3300" dirty="0"/>
              <a:t>text BeSafe 233733 </a:t>
            </a:r>
          </a:p>
          <a:p>
            <a:pPr lvl="2"/>
            <a:r>
              <a:rPr lang="en-US" sz="3300" dirty="0"/>
              <a:t>Live Chat www.humantraffickinghotline.org </a:t>
            </a:r>
          </a:p>
          <a:p>
            <a:pPr marL="17145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02664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A red white and blue flag&#10;&#10;Description automatically generated with medium confidence">
            <a:extLst>
              <a:ext uri="{FF2B5EF4-FFF2-40B4-BE49-F238E27FC236}">
                <a16:creationId xmlns:a16="http://schemas.microsoft.com/office/drawing/2014/main" id="{932548B4-B87C-FA9E-946E-29224A6A6A94}"/>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07161" y="786117"/>
            <a:ext cx="7929678" cy="4956048"/>
          </a:xfrm>
          <a:prstGeom prst="rect">
            <a:avLst/>
          </a:prstGeom>
          <a:noFill/>
        </p:spPr>
      </p:pic>
    </p:spTree>
    <p:extLst>
      <p:ext uri="{BB962C8B-B14F-4D97-AF65-F5344CB8AC3E}">
        <p14:creationId xmlns:p14="http://schemas.microsoft.com/office/powerpoint/2010/main" val="386992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D33D-9429-3D79-9DA2-7FFE53600770}"/>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C0ACEA3-D008-2B09-F8F4-E83FA819A1BA}"/>
              </a:ext>
            </a:extLst>
          </p:cNvPr>
          <p:cNvPicPr>
            <a:picLocks noGrp="1" noChangeAspect="1"/>
          </p:cNvPicPr>
          <p:nvPr>
            <p:ph idx="1"/>
          </p:nvPr>
        </p:nvPicPr>
        <p:blipFill>
          <a:blip r:embed="rId2"/>
          <a:stretch>
            <a:fillRect/>
          </a:stretch>
        </p:blipFill>
        <p:spPr>
          <a:xfrm>
            <a:off x="1082278" y="1435894"/>
            <a:ext cx="6557963" cy="4436269"/>
          </a:xfrm>
          <a:prstGeom prst="rect">
            <a:avLst/>
          </a:prstGeom>
        </p:spPr>
      </p:pic>
    </p:spTree>
    <p:extLst>
      <p:ext uri="{BB962C8B-B14F-4D97-AF65-F5344CB8AC3E}">
        <p14:creationId xmlns:p14="http://schemas.microsoft.com/office/powerpoint/2010/main" val="4294328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8EB5-F156-2C4D-97A1-B5983B767999}"/>
              </a:ext>
            </a:extLst>
          </p:cNvPr>
          <p:cNvSpPr>
            <a:spLocks noGrp="1"/>
          </p:cNvSpPr>
          <p:nvPr>
            <p:ph type="title"/>
          </p:nvPr>
        </p:nvSpPr>
        <p:spPr>
          <a:xfrm>
            <a:off x="1673352" y="992333"/>
            <a:ext cx="5797296" cy="768927"/>
          </a:xfrm>
        </p:spPr>
        <p:txBody>
          <a:bodyPr/>
          <a:lstStyle/>
          <a:p>
            <a:r>
              <a:rPr lang="en-US" dirty="0"/>
              <a:t>Resource Brochure </a:t>
            </a:r>
          </a:p>
        </p:txBody>
      </p:sp>
      <p:pic>
        <p:nvPicPr>
          <p:cNvPr id="5" name="Content Placeholder 4">
            <a:extLst>
              <a:ext uri="{FF2B5EF4-FFF2-40B4-BE49-F238E27FC236}">
                <a16:creationId xmlns:a16="http://schemas.microsoft.com/office/drawing/2014/main" id="{63488951-AB64-284A-83F4-FF94A1DA52AE}"/>
              </a:ext>
            </a:extLst>
          </p:cNvPr>
          <p:cNvPicPr>
            <a:picLocks noGrp="1" noChangeAspect="1"/>
          </p:cNvPicPr>
          <p:nvPr>
            <p:ph idx="1"/>
          </p:nvPr>
        </p:nvPicPr>
        <p:blipFill>
          <a:blip r:embed="rId2"/>
          <a:stretch>
            <a:fillRect/>
          </a:stretch>
        </p:blipFill>
        <p:spPr>
          <a:xfrm>
            <a:off x="809913" y="1900156"/>
            <a:ext cx="4937509" cy="3564080"/>
          </a:xfrm>
        </p:spPr>
      </p:pic>
      <p:pic>
        <p:nvPicPr>
          <p:cNvPr id="7" name="Picture 6">
            <a:extLst>
              <a:ext uri="{FF2B5EF4-FFF2-40B4-BE49-F238E27FC236}">
                <a16:creationId xmlns:a16="http://schemas.microsoft.com/office/drawing/2014/main" id="{CC19BC55-3978-2C4D-936D-10836143B43A}"/>
              </a:ext>
            </a:extLst>
          </p:cNvPr>
          <p:cNvPicPr>
            <a:picLocks noChangeAspect="1"/>
          </p:cNvPicPr>
          <p:nvPr/>
        </p:nvPicPr>
        <p:blipFill>
          <a:blip r:embed="rId3"/>
          <a:stretch>
            <a:fillRect/>
          </a:stretch>
        </p:blipFill>
        <p:spPr>
          <a:xfrm>
            <a:off x="5747422" y="1900155"/>
            <a:ext cx="2534132" cy="3556978"/>
          </a:xfrm>
          <a:prstGeom prst="rect">
            <a:avLst/>
          </a:prstGeom>
        </p:spPr>
      </p:pic>
    </p:spTree>
    <p:extLst>
      <p:ext uri="{BB962C8B-B14F-4D97-AF65-F5344CB8AC3E}">
        <p14:creationId xmlns:p14="http://schemas.microsoft.com/office/powerpoint/2010/main" val="197606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E877266-CF0F-D0A9-EC48-445B2EAD87DC}"/>
              </a:ext>
            </a:extLst>
          </p:cNvPr>
          <p:cNvPicPr>
            <a:picLocks noChangeAspect="1"/>
          </p:cNvPicPr>
          <p:nvPr/>
        </p:nvPicPr>
        <p:blipFill rotWithShape="1">
          <a:blip r:embed="rId3">
            <a:alphaModFix/>
            <a:extLst>
              <a:ext uri="{837473B0-CC2E-450A-ABE3-18F120FF3D39}">
                <a1611:picAttrSrcUrl xmlns:a1611="http://schemas.microsoft.com/office/drawing/2016/11/main" xmlns="" r:id="rId4"/>
              </a:ext>
            </a:extLst>
          </a:blip>
          <a:srcRect t="582" b="14807"/>
          <a:stretch/>
        </p:blipFill>
        <p:spPr>
          <a:xfrm>
            <a:off x="2708" y="857253"/>
            <a:ext cx="9141292" cy="5143493"/>
          </a:xfrm>
          <a:prstGeom prst="rect">
            <a:avLst/>
          </a:prstGeom>
        </p:spPr>
      </p:pic>
      <p:sp>
        <p:nvSpPr>
          <p:cNvPr id="2" name="Title 1">
            <a:extLst>
              <a:ext uri="{FF2B5EF4-FFF2-40B4-BE49-F238E27FC236}">
                <a16:creationId xmlns:a16="http://schemas.microsoft.com/office/drawing/2014/main" id="{CDFAAAC8-3633-B5C2-01CD-3B583B3308CF}"/>
              </a:ext>
            </a:extLst>
          </p:cNvPr>
          <p:cNvSpPr>
            <a:spLocks noGrp="1"/>
          </p:cNvSpPr>
          <p:nvPr>
            <p:ph type="title"/>
          </p:nvPr>
        </p:nvSpPr>
        <p:spPr>
          <a:xfrm>
            <a:off x="2000250" y="2603501"/>
            <a:ext cx="5143500" cy="3247208"/>
          </a:xfrm>
        </p:spPr>
        <p:txBody>
          <a:bodyPr vert="horz" lIns="68580" tIns="34290" rIns="68580" bIns="34290" rtlCol="0" anchor="b">
            <a:noAutofit/>
          </a:bodyPr>
          <a:lstStyle/>
          <a:p>
            <a:r>
              <a:rPr lang="en-US" sz="4800" dirty="0">
                <a:solidFill>
                  <a:schemeClr val="bg1"/>
                </a:solidFill>
              </a:rPr>
              <a:t/>
            </a:r>
            <a:br>
              <a:rPr lang="en-US" sz="4800" dirty="0">
                <a:solidFill>
                  <a:schemeClr val="bg1"/>
                </a:solidFill>
              </a:rPr>
            </a:br>
            <a:r>
              <a:rPr lang="en-US" sz="4800" dirty="0">
                <a:solidFill>
                  <a:schemeClr val="bg1"/>
                </a:solidFill>
              </a:rPr>
              <a:t/>
            </a:r>
            <a:br>
              <a:rPr lang="en-US" sz="4800" dirty="0">
                <a:solidFill>
                  <a:schemeClr val="bg1"/>
                </a:solidFill>
              </a:rPr>
            </a:br>
            <a:r>
              <a:rPr lang="en-US" sz="4800" dirty="0">
                <a:solidFill>
                  <a:schemeClr val="bg1"/>
                </a:solidFill>
              </a:rPr>
              <a:t/>
            </a:r>
            <a:br>
              <a:rPr lang="en-US" sz="4800" dirty="0">
                <a:solidFill>
                  <a:schemeClr val="bg1"/>
                </a:solidFill>
              </a:rPr>
            </a:br>
            <a:r>
              <a:rPr lang="en-US" sz="4800" dirty="0">
                <a:solidFill>
                  <a:schemeClr val="bg1"/>
                </a:solidFill>
              </a:rPr>
              <a:t/>
            </a:r>
            <a:br>
              <a:rPr lang="en-US" sz="4800" dirty="0">
                <a:solidFill>
                  <a:schemeClr val="bg1"/>
                </a:solidFill>
              </a:rPr>
            </a:br>
            <a:r>
              <a:rPr lang="en-US" sz="4800" dirty="0">
                <a:solidFill>
                  <a:schemeClr val="bg1"/>
                </a:solidFill>
                <a:highlight>
                  <a:srgbClr val="008000"/>
                </a:highlight>
              </a:rPr>
              <a:t>50/50 DRAWING</a:t>
            </a:r>
            <a:br>
              <a:rPr lang="en-US" sz="4800" dirty="0">
                <a:solidFill>
                  <a:schemeClr val="bg1"/>
                </a:solidFill>
                <a:highlight>
                  <a:srgbClr val="008000"/>
                </a:highlight>
              </a:rPr>
            </a:br>
            <a:r>
              <a:rPr lang="en-US" sz="4800" cap="all" dirty="0">
                <a:solidFill>
                  <a:schemeClr val="bg1"/>
                </a:solidFill>
                <a:highlight>
                  <a:srgbClr val="008000"/>
                </a:highlight>
              </a:rPr>
              <a:t>And the winner is …..?</a:t>
            </a:r>
            <a:r>
              <a:rPr lang="en-US" sz="4800" cap="all" dirty="0">
                <a:solidFill>
                  <a:schemeClr val="bg1"/>
                </a:solidFill>
              </a:rPr>
              <a:t/>
            </a:r>
            <a:br>
              <a:rPr lang="en-US" sz="4800" cap="all" dirty="0">
                <a:solidFill>
                  <a:schemeClr val="bg1"/>
                </a:solidFill>
              </a:rPr>
            </a:br>
            <a:endParaRPr lang="en-US" sz="4800" dirty="0">
              <a:solidFill>
                <a:schemeClr val="bg1"/>
              </a:solidFill>
            </a:endParaRPr>
          </a:p>
        </p:txBody>
      </p:sp>
      <p:sp>
        <p:nvSpPr>
          <p:cNvPr id="3" name="Content Placeholder 2">
            <a:extLst>
              <a:ext uri="{FF2B5EF4-FFF2-40B4-BE49-F238E27FC236}">
                <a16:creationId xmlns:a16="http://schemas.microsoft.com/office/drawing/2014/main" id="{28000B04-5E41-8DE9-30A5-310C3467265F}"/>
              </a:ext>
            </a:extLst>
          </p:cNvPr>
          <p:cNvSpPr>
            <a:spLocks noGrp="1"/>
          </p:cNvSpPr>
          <p:nvPr>
            <p:ph idx="1"/>
          </p:nvPr>
        </p:nvSpPr>
        <p:spPr>
          <a:xfrm>
            <a:off x="2000251" y="3558779"/>
            <a:ext cx="5143499" cy="714772"/>
          </a:xfrm>
        </p:spPr>
        <p:txBody>
          <a:bodyPr vert="horz" lIns="68580" tIns="34290" rIns="68580" bIns="34290" rtlCol="0" anchor="ctr">
            <a:normAutofit/>
          </a:bodyPr>
          <a:lstStyle/>
          <a:p>
            <a:pPr marL="0" indent="0" algn="ctr">
              <a:buNone/>
            </a:pPr>
            <a:endParaRPr lang="en-US" cap="all" dirty="0">
              <a:solidFill>
                <a:schemeClr val="tx2"/>
              </a:solidFill>
            </a:endParaRPr>
          </a:p>
        </p:txBody>
      </p:sp>
      <p:sp>
        <p:nvSpPr>
          <p:cNvPr id="6" name="TextBox 5">
            <a:extLst>
              <a:ext uri="{FF2B5EF4-FFF2-40B4-BE49-F238E27FC236}">
                <a16:creationId xmlns:a16="http://schemas.microsoft.com/office/drawing/2014/main" id="{15476AC5-5142-ADBA-62B8-482114AEFE9A}"/>
              </a:ext>
            </a:extLst>
          </p:cNvPr>
          <p:cNvSpPr txBox="1"/>
          <p:nvPr/>
        </p:nvSpPr>
        <p:spPr>
          <a:xfrm>
            <a:off x="7184809" y="5850709"/>
            <a:ext cx="1959191" cy="173124"/>
          </a:xfrm>
          <a:prstGeom prst="rect">
            <a:avLst/>
          </a:prstGeom>
          <a:solidFill>
            <a:srgbClr val="000000"/>
          </a:solidFill>
        </p:spPr>
        <p:txBody>
          <a:bodyPr wrap="none" rtlCol="0">
            <a:spAutoFit/>
          </a:bodyPr>
          <a:lstStyle/>
          <a:p>
            <a:pPr algn="r">
              <a:spcAft>
                <a:spcPts val="450"/>
              </a:spcAft>
            </a:pPr>
            <a:r>
              <a:rPr lang="en-US" sz="525">
                <a:solidFill>
                  <a:srgbClr val="FFFFFF"/>
                </a:solidFill>
                <a:hlinkClick r:id="rId4" tooltip="https://sunlightfoundation.com/2014/07/17/no-less-disclosure-will-not-reduce-dark-money/">
                  <a:extLst>
                    <a:ext uri="{A12FA001-AC4F-418D-AE19-62706E023703}">
                      <ahyp:hlinkClr xmlns:ahyp="http://schemas.microsoft.com/office/drawing/2018/hyperlinkcolor" xmlns="" val="tx"/>
                    </a:ext>
                  </a:extLst>
                </a:hlinkClick>
              </a:rPr>
              <a:t>This Photo</a:t>
            </a:r>
            <a:r>
              <a:rPr lang="en-US" sz="525">
                <a:solidFill>
                  <a:srgbClr val="FFFFFF"/>
                </a:solidFill>
              </a:rPr>
              <a:t> by Unknown Author is licensed under </a:t>
            </a:r>
            <a:r>
              <a:rPr lang="en-US" sz="525">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US" sz="525">
              <a:solidFill>
                <a:srgbClr val="FFFFFF"/>
              </a:solidFill>
            </a:endParaRPr>
          </a:p>
        </p:txBody>
      </p:sp>
    </p:spTree>
    <p:extLst>
      <p:ext uri="{BB962C8B-B14F-4D97-AF65-F5344CB8AC3E}">
        <p14:creationId xmlns:p14="http://schemas.microsoft.com/office/powerpoint/2010/main" val="13143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E403EA4-7EEC-3B50-8EFB-F18A14340ACE}"/>
              </a:ext>
            </a:extLst>
          </p:cNvPr>
          <p:cNvPicPr>
            <a:picLocks noChangeAspect="1"/>
          </p:cNvPicPr>
          <p:nvPr/>
        </p:nvPicPr>
        <p:blipFill>
          <a:blip r:embed="rId3"/>
          <a:stretch>
            <a:fillRect/>
          </a:stretch>
        </p:blipFill>
        <p:spPr>
          <a:xfrm>
            <a:off x="2050257" y="1339850"/>
            <a:ext cx="4907756" cy="4178300"/>
          </a:xfrm>
          <a:prstGeom prst="rect">
            <a:avLst/>
          </a:prstGeom>
        </p:spPr>
      </p:pic>
    </p:spTree>
    <p:extLst>
      <p:ext uri="{BB962C8B-B14F-4D97-AF65-F5344CB8AC3E}">
        <p14:creationId xmlns:p14="http://schemas.microsoft.com/office/powerpoint/2010/main" val="18836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42B7-1B39-5A4D-A816-529C38A876F3}"/>
              </a:ext>
            </a:extLst>
          </p:cNvPr>
          <p:cNvSpPr>
            <a:spLocks noGrp="1"/>
          </p:cNvSpPr>
          <p:nvPr>
            <p:ph type="title"/>
          </p:nvPr>
        </p:nvSpPr>
        <p:spPr>
          <a:xfrm>
            <a:off x="1320529" y="628074"/>
            <a:ext cx="7306739" cy="2066488"/>
          </a:xfrm>
        </p:spPr>
        <p:txBody>
          <a:bodyPr>
            <a:noAutofit/>
          </a:bodyPr>
          <a:lstStyle/>
          <a:p>
            <a:pPr>
              <a:lnSpc>
                <a:spcPct val="90000"/>
              </a:lnSpc>
            </a:pPr>
            <a:r>
              <a:rPr lang="en-US" sz="4400" dirty="0"/>
              <a:t/>
            </a:r>
            <a:br>
              <a:rPr lang="en-US" sz="4400" dirty="0"/>
            </a:br>
            <a:r>
              <a:rPr lang="en-US" sz="4400" dirty="0"/>
              <a:t>Welcome</a:t>
            </a:r>
            <a:br>
              <a:rPr lang="en-US" sz="4400" dirty="0"/>
            </a:br>
            <a:r>
              <a:rPr lang="en-US" sz="4400" dirty="0"/>
              <a:t> to </a:t>
            </a:r>
            <a:br>
              <a:rPr lang="en-US" sz="4400" dirty="0"/>
            </a:br>
            <a:r>
              <a:rPr lang="en-US" sz="4400" dirty="0"/>
              <a:t>Rotary!</a:t>
            </a:r>
            <a:br>
              <a:rPr lang="en-US" sz="4400" dirty="0"/>
            </a:br>
            <a:endParaRPr lang="en-US" sz="4400" dirty="0"/>
          </a:p>
        </p:txBody>
      </p:sp>
      <p:graphicFrame>
        <p:nvGraphicFramePr>
          <p:cNvPr id="34" name="Content Placeholder 2">
            <a:extLst>
              <a:ext uri="{FF2B5EF4-FFF2-40B4-BE49-F238E27FC236}">
                <a16:creationId xmlns:a16="http://schemas.microsoft.com/office/drawing/2014/main" id="{2BF419B2-9A41-11D8-F8F6-9B0096BCF933}"/>
              </a:ext>
            </a:extLst>
          </p:cNvPr>
          <p:cNvGraphicFramePr>
            <a:graphicFrameLocks noGrp="1"/>
          </p:cNvGraphicFramePr>
          <p:nvPr>
            <p:ph idx="1"/>
            <p:extLst>
              <p:ext uri="{D42A27DB-BD31-4B8C-83A1-F6EECF244321}">
                <p14:modId xmlns:p14="http://schemas.microsoft.com/office/powerpoint/2010/main" val="4219615982"/>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6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092D16-14DA-4606-831F-0DB3EEECB9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3" name="Freeform 6">
              <a:extLst>
                <a:ext uri="{FF2B5EF4-FFF2-40B4-BE49-F238E27FC236}">
                  <a16:creationId xmlns:a16="http://schemas.microsoft.com/office/drawing/2014/main" id="{81806E72-5EFD-4407-B492-2EBC71FF5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BA81CA3B-9A2E-4F71-BF99-2C58BA76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D00EF4F3-D70F-44D5-A71C-69C3FA0D28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2CC930FA-FD42-4EF1-A9AB-0F9C302383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18F276C-D13F-46CF-9880-2050C2DBF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EAB50995-FA10-4035-B16D-7D3989B2B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0" name="Rectangle 19">
            <a:extLst>
              <a:ext uri="{FF2B5EF4-FFF2-40B4-BE49-F238E27FC236}">
                <a16:creationId xmlns:a16="http://schemas.microsoft.com/office/drawing/2014/main" id="{63336871-0118-4F6E-8DBD-20AEFC62A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2229" y="1"/>
            <a:ext cx="334177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08B8F-96A3-5249-18B8-B2B307BC95F0}"/>
              </a:ext>
            </a:extLst>
          </p:cNvPr>
          <p:cNvSpPr>
            <a:spLocks noGrp="1"/>
          </p:cNvSpPr>
          <p:nvPr>
            <p:ph type="title"/>
          </p:nvPr>
        </p:nvSpPr>
        <p:spPr>
          <a:xfrm>
            <a:off x="6878544" y="1074392"/>
            <a:ext cx="1832574" cy="4377961"/>
          </a:xfrm>
        </p:spPr>
        <p:txBody>
          <a:bodyPr vert="horz" lIns="91440" tIns="45720" rIns="91440" bIns="45720" rtlCol="0" anchor="ctr">
            <a:normAutofit/>
          </a:bodyPr>
          <a:lstStyle/>
          <a:p>
            <a:r>
              <a:rPr lang="en-US">
                <a:solidFill>
                  <a:srgbClr val="000000"/>
                </a:solidFill>
              </a:rPr>
              <a:t>Lunch signup</a:t>
            </a:r>
          </a:p>
        </p:txBody>
      </p:sp>
      <p:sp useBgFill="1">
        <p:nvSpPr>
          <p:cNvPr id="22" name="Freeform: Shape 21">
            <a:extLst>
              <a:ext uri="{FF2B5EF4-FFF2-40B4-BE49-F238E27FC236}">
                <a16:creationId xmlns:a16="http://schemas.microsoft.com/office/drawing/2014/main" id="{F03CC8D0-33AF-417F-8454-1FDB6C22DD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774075"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B5A08A69-9EE1-4A9E-96B6-D769D87C2F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7000" y="0"/>
            <a:ext cx="1827609" cy="6858001"/>
            <a:chOff x="1320800" y="0"/>
            <a:chExt cx="2436813" cy="6858001"/>
          </a:xfrm>
        </p:grpSpPr>
        <p:sp>
          <p:nvSpPr>
            <p:cNvPr id="25"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6"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7"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8"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9"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 Placeholder 2">
            <a:extLst>
              <a:ext uri="{FF2B5EF4-FFF2-40B4-BE49-F238E27FC236}">
                <a16:creationId xmlns:a16="http://schemas.microsoft.com/office/drawing/2014/main" id="{D70D43C7-92B7-1C28-3E75-0A1EF1CE6AFF}"/>
              </a:ext>
            </a:extLst>
          </p:cNvPr>
          <p:cNvSpPr>
            <a:spLocks/>
          </p:cNvSpPr>
          <p:nvPr/>
        </p:nvSpPr>
        <p:spPr>
          <a:xfrm>
            <a:off x="554159" y="2459281"/>
            <a:ext cx="2351518" cy="180388"/>
          </a:xfrm>
          <a:prstGeom prst="rect">
            <a:avLst/>
          </a:prstGeom>
        </p:spPr>
        <p:txBody>
          <a:bodyPr/>
          <a:lstStyle/>
          <a:p>
            <a:pPr defTabSz="283464">
              <a:spcAft>
                <a:spcPts val="600"/>
              </a:spcAft>
            </a:pPr>
            <a:r>
              <a:rPr lang="en-US" sz="1116" kern="1200" dirty="0">
                <a:solidFill>
                  <a:schemeClr val="tx1"/>
                </a:solidFill>
                <a:latin typeface="+mn-lt"/>
                <a:ea typeface="+mn-ea"/>
                <a:cs typeface="+mn-cs"/>
              </a:rPr>
              <a:t>	</a:t>
            </a:r>
            <a:endParaRPr lang="en-US" dirty="0"/>
          </a:p>
        </p:txBody>
      </p:sp>
      <p:sp>
        <p:nvSpPr>
          <p:cNvPr id="4" name="Content Placeholder 3">
            <a:extLst>
              <a:ext uri="{FF2B5EF4-FFF2-40B4-BE49-F238E27FC236}">
                <a16:creationId xmlns:a16="http://schemas.microsoft.com/office/drawing/2014/main" id="{198A5CED-4CA5-A158-357D-ACB2D11DB58B}"/>
              </a:ext>
            </a:extLst>
          </p:cNvPr>
          <p:cNvSpPr>
            <a:spLocks/>
          </p:cNvSpPr>
          <p:nvPr/>
        </p:nvSpPr>
        <p:spPr>
          <a:xfrm>
            <a:off x="358178" y="1144240"/>
            <a:ext cx="3143776" cy="1930400"/>
          </a:xfrm>
          <a:prstGeom prst="rect">
            <a:avLst/>
          </a:prstGeom>
        </p:spPr>
        <p:txBody>
          <a:bodyPr>
            <a:noAutofit/>
          </a:bodyPr>
          <a:lstStyle/>
          <a:p>
            <a:pPr defTabSz="283464">
              <a:spcAft>
                <a:spcPts val="600"/>
              </a:spcAft>
            </a:pPr>
            <a:r>
              <a:rPr lang="en-US" sz="2000" dirty="0"/>
              <a:t>Sign up is important</a:t>
            </a:r>
          </a:p>
          <a:p>
            <a:pPr defTabSz="283464">
              <a:spcAft>
                <a:spcPts val="600"/>
              </a:spcAft>
            </a:pPr>
            <a:r>
              <a:rPr lang="en-US" sz="2000" kern="1200" dirty="0">
                <a:solidFill>
                  <a:schemeClr val="tx1"/>
                </a:solidFill>
                <a:latin typeface="+mn-lt"/>
                <a:ea typeface="+mn-ea"/>
                <a:cs typeface="+mn-cs"/>
              </a:rPr>
              <a:t>If  you can’t sign up electronically, call or email Marie</a:t>
            </a:r>
          </a:p>
          <a:p>
            <a:pPr defTabSz="283464">
              <a:spcAft>
                <a:spcPts val="600"/>
              </a:spcAft>
            </a:pPr>
            <a:r>
              <a:rPr lang="en-US" sz="2000" kern="1200" dirty="0">
                <a:solidFill>
                  <a:schemeClr val="tx1"/>
                </a:solidFill>
                <a:latin typeface="+mn-lt"/>
                <a:ea typeface="+mn-ea"/>
                <a:cs typeface="+mn-cs"/>
              </a:rPr>
              <a:t>734-453-6879 x4</a:t>
            </a:r>
          </a:p>
          <a:p>
            <a:pPr defTabSz="283464">
              <a:spcAft>
                <a:spcPts val="600"/>
              </a:spcAft>
            </a:pPr>
            <a:r>
              <a:rPr lang="en-US" sz="2000" kern="1200" dirty="0">
                <a:solidFill>
                  <a:schemeClr val="tx1"/>
                </a:solidFill>
                <a:latin typeface="+mn-lt"/>
                <a:ea typeface="+mn-ea"/>
                <a:cs typeface="+mn-cs"/>
              </a:rPr>
              <a:t>Marie.morrow@pcuw.org</a:t>
            </a:r>
            <a:endParaRPr lang="en-US" sz="2000" dirty="0"/>
          </a:p>
        </p:txBody>
      </p:sp>
      <p:sp>
        <p:nvSpPr>
          <p:cNvPr id="5" name="Text Placeholder 4">
            <a:extLst>
              <a:ext uri="{FF2B5EF4-FFF2-40B4-BE49-F238E27FC236}">
                <a16:creationId xmlns:a16="http://schemas.microsoft.com/office/drawing/2014/main" id="{96F35759-DF64-B4C3-27C3-9772DE1ABABE}"/>
              </a:ext>
            </a:extLst>
          </p:cNvPr>
          <p:cNvSpPr>
            <a:spLocks/>
          </p:cNvSpPr>
          <p:nvPr/>
        </p:nvSpPr>
        <p:spPr>
          <a:xfrm>
            <a:off x="3523079" y="2278892"/>
            <a:ext cx="2356535" cy="360777"/>
          </a:xfrm>
          <a:prstGeom prst="rect">
            <a:avLst/>
          </a:prstGeom>
        </p:spPr>
        <p:txBody>
          <a:bodyPr/>
          <a:lstStyle/>
          <a:p>
            <a:pPr defTabSz="283464">
              <a:spcAft>
                <a:spcPts val="600"/>
              </a:spcAft>
            </a:pPr>
            <a:endParaRPr lang="en-US" sz="1600" dirty="0"/>
          </a:p>
        </p:txBody>
      </p:sp>
      <p:sp>
        <p:nvSpPr>
          <p:cNvPr id="6" name="Content Placeholder 5">
            <a:extLst>
              <a:ext uri="{FF2B5EF4-FFF2-40B4-BE49-F238E27FC236}">
                <a16:creationId xmlns:a16="http://schemas.microsoft.com/office/drawing/2014/main" id="{AE369399-5DEC-E988-BCA6-D51374C50168}"/>
              </a:ext>
            </a:extLst>
          </p:cNvPr>
          <p:cNvSpPr>
            <a:spLocks/>
          </p:cNvSpPr>
          <p:nvPr/>
        </p:nvSpPr>
        <p:spPr>
          <a:xfrm>
            <a:off x="2115437" y="3586869"/>
            <a:ext cx="3438658" cy="1605623"/>
          </a:xfrm>
          <a:prstGeom prst="rect">
            <a:avLst/>
          </a:prstGeom>
        </p:spPr>
        <p:txBody>
          <a:bodyPr>
            <a:normAutofit fontScale="25000" lnSpcReduction="20000"/>
          </a:bodyPr>
          <a:lstStyle/>
          <a:p>
            <a:pPr defTabSz="283464">
              <a:spcAft>
                <a:spcPts val="600"/>
              </a:spcAft>
            </a:pPr>
            <a:r>
              <a:rPr lang="en-US" sz="8000" dirty="0"/>
              <a:t>Salad Options</a:t>
            </a:r>
          </a:p>
          <a:p>
            <a:pPr defTabSz="283464">
              <a:spcAft>
                <a:spcPts val="600"/>
              </a:spcAft>
            </a:pPr>
            <a:r>
              <a:rPr lang="en-US" sz="8000" kern="1200" dirty="0">
                <a:solidFill>
                  <a:schemeClr val="tx1"/>
                </a:solidFill>
                <a:latin typeface="+mn-lt"/>
                <a:ea typeface="+mn-ea"/>
                <a:cs typeface="+mn-cs"/>
              </a:rPr>
              <a:t>Maurice Salad</a:t>
            </a:r>
          </a:p>
          <a:p>
            <a:pPr defTabSz="283464">
              <a:spcAft>
                <a:spcPts val="600"/>
              </a:spcAft>
            </a:pPr>
            <a:r>
              <a:rPr lang="en-US" sz="8000" kern="1200" dirty="0">
                <a:solidFill>
                  <a:schemeClr val="tx1"/>
                </a:solidFill>
                <a:latin typeface="+mn-lt"/>
                <a:ea typeface="+mn-ea"/>
                <a:cs typeface="+mn-cs"/>
              </a:rPr>
              <a:t>Caesar with or w/o chicken</a:t>
            </a:r>
          </a:p>
          <a:p>
            <a:pPr defTabSz="283464">
              <a:spcAft>
                <a:spcPts val="600"/>
              </a:spcAft>
            </a:pPr>
            <a:r>
              <a:rPr lang="en-US" sz="8000" kern="1200" dirty="0">
                <a:solidFill>
                  <a:schemeClr val="tx1"/>
                </a:solidFill>
                <a:latin typeface="+mn-lt"/>
                <a:ea typeface="+mn-ea"/>
                <a:cs typeface="+mn-cs"/>
              </a:rPr>
              <a:t>Greek with or w/o chicken</a:t>
            </a:r>
          </a:p>
          <a:p>
            <a:pPr defTabSz="283464">
              <a:spcAft>
                <a:spcPts val="600"/>
              </a:spcAft>
            </a:pPr>
            <a:r>
              <a:rPr lang="en-US" sz="8000" kern="1200" dirty="0">
                <a:solidFill>
                  <a:schemeClr val="tx1"/>
                </a:solidFill>
                <a:latin typeface="+mn-lt"/>
                <a:ea typeface="+mn-ea"/>
                <a:cs typeface="+mn-cs"/>
              </a:rPr>
              <a:t>Spinach with or w/o chicken</a:t>
            </a:r>
          </a:p>
          <a:p>
            <a:pPr defTabSz="283464">
              <a:spcAft>
                <a:spcPts val="600"/>
              </a:spcAft>
            </a:pPr>
            <a:r>
              <a:rPr lang="en-US" sz="8000" kern="1200" dirty="0">
                <a:solidFill>
                  <a:schemeClr val="tx1"/>
                </a:solidFill>
                <a:latin typeface="+mn-lt"/>
                <a:ea typeface="+mn-ea"/>
                <a:cs typeface="+mn-cs"/>
              </a:rPr>
              <a:t>Mediterranean</a:t>
            </a:r>
          </a:p>
          <a:p>
            <a:pPr>
              <a:spcAft>
                <a:spcPts val="600"/>
              </a:spcAft>
            </a:pPr>
            <a:endParaRPr lang="en-US" dirty="0"/>
          </a:p>
        </p:txBody>
      </p:sp>
    </p:spTree>
    <p:extLst>
      <p:ext uri="{BB962C8B-B14F-4D97-AF65-F5344CB8AC3E}">
        <p14:creationId xmlns:p14="http://schemas.microsoft.com/office/powerpoint/2010/main" val="293023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B9FC-9CB0-6D28-F1E7-61658D7EADC0}"/>
              </a:ext>
            </a:extLst>
          </p:cNvPr>
          <p:cNvSpPr>
            <a:spLocks noGrp="1"/>
          </p:cNvSpPr>
          <p:nvPr>
            <p:ph type="title"/>
          </p:nvPr>
        </p:nvSpPr>
        <p:spPr>
          <a:xfrm>
            <a:off x="4563085" y="4487332"/>
            <a:ext cx="3153752" cy="1507067"/>
          </a:xfrm>
        </p:spPr>
        <p:txBody>
          <a:bodyPr>
            <a:normAutofit/>
          </a:bodyPr>
          <a:lstStyle/>
          <a:p>
            <a:r>
              <a:rPr lang="en-US" sz="2800"/>
              <a:t>It’s Lunch Time</a:t>
            </a:r>
            <a:br>
              <a:rPr lang="en-US" sz="2800"/>
            </a:br>
            <a:endParaRPr lang="en-US" sz="2800"/>
          </a:p>
        </p:txBody>
      </p:sp>
      <p:pic>
        <p:nvPicPr>
          <p:cNvPr id="7" name="Picture 6">
            <a:extLst>
              <a:ext uri="{FF2B5EF4-FFF2-40B4-BE49-F238E27FC236}">
                <a16:creationId xmlns:a16="http://schemas.microsoft.com/office/drawing/2014/main" id="{B33E6254-1D67-AE71-5612-F3BAE6C39A5A}"/>
              </a:ext>
            </a:extLst>
          </p:cNvPr>
          <p:cNvPicPr>
            <a:picLocks noChangeAspect="1"/>
          </p:cNvPicPr>
          <p:nvPr/>
        </p:nvPicPr>
        <p:blipFill>
          <a:blip r:embed="rId2">
            <a:extLst>
              <a:ext uri="{837473B0-CC2E-450A-ABE3-18F120FF3D39}">
                <a1611:picAttrSrcUrl xmlns:a1611="http://schemas.microsoft.com/office/drawing/2016/11/main" xmlns="" r:id="rId3"/>
              </a:ext>
            </a:extLst>
          </a:blip>
          <a:srcRect l="25605" r="25605"/>
          <a:stretch/>
        </p:blipFill>
        <p:spPr>
          <a:xfrm>
            <a:off x="597903" y="786117"/>
            <a:ext cx="3607308"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id="{775F4D2F-3656-1779-ED99-499E08A0DF47}"/>
              </a:ext>
            </a:extLst>
          </p:cNvPr>
          <p:cNvSpPr>
            <a:spLocks noGrp="1"/>
          </p:cNvSpPr>
          <p:nvPr>
            <p:ph idx="1"/>
          </p:nvPr>
        </p:nvSpPr>
        <p:spPr>
          <a:xfrm>
            <a:off x="4571998" y="685800"/>
            <a:ext cx="3614740" cy="3615267"/>
          </a:xfrm>
        </p:spPr>
        <p:txBody>
          <a:bodyPr>
            <a:normAutofit/>
          </a:bodyPr>
          <a:lstStyle/>
          <a:p>
            <a:pPr marL="0" indent="0">
              <a:buNone/>
            </a:pPr>
            <a:endParaRPr lang="en-US" sz="1600"/>
          </a:p>
          <a:p>
            <a:r>
              <a:rPr lang="en-US" sz="1600"/>
              <a:t>Please invite our guests to go first</a:t>
            </a:r>
          </a:p>
          <a:p>
            <a:r>
              <a:rPr lang="en-US" sz="1600"/>
              <a:t>Meeting will resume in about 20 minutes</a:t>
            </a:r>
          </a:p>
          <a:p>
            <a:endParaRPr lang="en-US" sz="1600"/>
          </a:p>
        </p:txBody>
      </p:sp>
    </p:spTree>
    <p:extLst>
      <p:ext uri="{BB962C8B-B14F-4D97-AF65-F5344CB8AC3E}">
        <p14:creationId xmlns:p14="http://schemas.microsoft.com/office/powerpoint/2010/main" val="102295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thday cake with lit colorful candles">
            <a:extLst>
              <a:ext uri="{FF2B5EF4-FFF2-40B4-BE49-F238E27FC236}">
                <a16:creationId xmlns:a16="http://schemas.microsoft.com/office/drawing/2014/main" id="{439BA6EC-4260-FD5D-81F4-581F0E88445F}"/>
              </a:ext>
            </a:extLst>
          </p:cNvPr>
          <p:cNvPicPr>
            <a:picLocks noChangeAspect="1"/>
          </p:cNvPicPr>
          <p:nvPr/>
        </p:nvPicPr>
        <p:blipFill rotWithShape="1">
          <a:blip r:embed="rId3"/>
          <a:srcRect l="32914" r="29563"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1B0524EB-DC08-F532-CA04-EA872A9B2DAC}"/>
              </a:ext>
            </a:extLst>
          </p:cNvPr>
          <p:cNvSpPr>
            <a:spLocks noGrp="1"/>
          </p:cNvSpPr>
          <p:nvPr>
            <p:ph type="title"/>
          </p:nvPr>
        </p:nvSpPr>
        <p:spPr>
          <a:xfrm>
            <a:off x="729060" y="685800"/>
            <a:ext cx="3945510" cy="1752599"/>
          </a:xfrm>
        </p:spPr>
        <p:txBody>
          <a:bodyPr>
            <a:normAutofit/>
          </a:bodyPr>
          <a:lstStyle/>
          <a:p>
            <a:pPr algn="l"/>
            <a:r>
              <a:rPr lang="en-US" dirty="0"/>
              <a:t> January Birthdays</a:t>
            </a:r>
            <a:endParaRPr lang="en-US"/>
          </a:p>
        </p:txBody>
      </p:sp>
      <p:sp>
        <p:nvSpPr>
          <p:cNvPr id="3" name="Content Placeholder 2">
            <a:extLst>
              <a:ext uri="{FF2B5EF4-FFF2-40B4-BE49-F238E27FC236}">
                <a16:creationId xmlns:a16="http://schemas.microsoft.com/office/drawing/2014/main" id="{FD5238D3-2AFD-F650-0403-10575ED1F5BE}"/>
              </a:ext>
            </a:extLst>
          </p:cNvPr>
          <p:cNvSpPr>
            <a:spLocks noGrp="1"/>
          </p:cNvSpPr>
          <p:nvPr>
            <p:ph idx="1"/>
          </p:nvPr>
        </p:nvSpPr>
        <p:spPr>
          <a:xfrm>
            <a:off x="482601" y="2666999"/>
            <a:ext cx="3945510" cy="3124201"/>
          </a:xfrm>
        </p:spPr>
        <p:txBody>
          <a:bodyPr>
            <a:normAutofit/>
          </a:bodyPr>
          <a:lstStyle/>
          <a:p>
            <a:pPr marL="0" indent="0">
              <a:buNone/>
            </a:pPr>
            <a:endParaRPr lang="en-US" sz="1700" dirty="0"/>
          </a:p>
          <a:p>
            <a:pPr marL="0" indent="0">
              <a:buNone/>
            </a:pPr>
            <a:r>
              <a:rPr lang="en-US" sz="1700" dirty="0"/>
              <a:t>Nancy Baldwin			3rd</a:t>
            </a:r>
          </a:p>
          <a:p>
            <a:pPr marL="0" indent="0">
              <a:buNone/>
            </a:pPr>
            <a:r>
              <a:rPr lang="en-US" sz="1700" dirty="0"/>
              <a:t>Don Soenen			 4th</a:t>
            </a:r>
          </a:p>
          <a:p>
            <a:pPr marL="0" indent="0">
              <a:buNone/>
            </a:pPr>
            <a:r>
              <a:rPr lang="en-US" sz="1700" dirty="0"/>
              <a:t>Win Shrader			10th</a:t>
            </a:r>
          </a:p>
          <a:p>
            <a:pPr marL="0" indent="0">
              <a:buNone/>
            </a:pPr>
            <a:r>
              <a:rPr lang="en-US" sz="1700" dirty="0"/>
              <a:t>Jeff Horton 			17th</a:t>
            </a:r>
          </a:p>
          <a:p>
            <a:pPr marL="0" indent="0">
              <a:buNone/>
            </a:pPr>
            <a:r>
              <a:rPr lang="en-US" sz="1700" dirty="0"/>
              <a:t>Denise King			21st</a:t>
            </a:r>
          </a:p>
          <a:p>
            <a:pPr marL="0" indent="0">
              <a:buNone/>
            </a:pPr>
            <a:r>
              <a:rPr lang="en-US" sz="1700" dirty="0"/>
              <a:t>Julie Howell-Romein 	28th</a:t>
            </a:r>
          </a:p>
          <a:p>
            <a:endParaRPr lang="en-US" sz="1700" dirty="0"/>
          </a:p>
          <a:p>
            <a:endParaRPr lang="en-US" sz="1700" dirty="0"/>
          </a:p>
        </p:txBody>
      </p:sp>
    </p:spTree>
    <p:extLst>
      <p:ext uri="{BB962C8B-B14F-4D97-AF65-F5344CB8AC3E}">
        <p14:creationId xmlns:p14="http://schemas.microsoft.com/office/powerpoint/2010/main" val="194920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F94D66-27EC-4CB8-8226-D7F41C1618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2"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4"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5"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6"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7"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4" name="Title 3">
            <a:extLst>
              <a:ext uri="{FF2B5EF4-FFF2-40B4-BE49-F238E27FC236}">
                <a16:creationId xmlns:a16="http://schemas.microsoft.com/office/drawing/2014/main" id="{C6E7A5E6-5ADF-22B9-1933-FD8AFDAAFF1D}"/>
              </a:ext>
            </a:extLst>
          </p:cNvPr>
          <p:cNvSpPr>
            <a:spLocks noGrp="1"/>
          </p:cNvSpPr>
          <p:nvPr>
            <p:ph type="title"/>
          </p:nvPr>
        </p:nvSpPr>
        <p:spPr>
          <a:xfrm>
            <a:off x="1864521" y="249382"/>
            <a:ext cx="3897140" cy="4073236"/>
          </a:xfrm>
        </p:spPr>
        <p:txBody>
          <a:bodyPr vert="horz" lIns="91440" tIns="45720" rIns="91440" bIns="45720" rtlCol="0" anchor="b">
            <a:normAutofit/>
          </a:bodyPr>
          <a:lstStyle/>
          <a:p>
            <a:pPr algn="l">
              <a:lnSpc>
                <a:spcPct val="90000"/>
              </a:lnSpc>
            </a:pPr>
            <a:r>
              <a:rPr lang="en-US" sz="2000" dirty="0"/>
              <a:t>January 12</a:t>
            </a:r>
            <a:r>
              <a:rPr lang="en-US" sz="2000" baseline="30000" dirty="0"/>
              <a:t>th</a:t>
            </a:r>
            <a:r>
              <a:rPr lang="en-US" sz="2000" dirty="0"/>
              <a:t> – Club Board meeting 10:30am @ Cultural Center</a:t>
            </a:r>
            <a:br>
              <a:rPr lang="en-US" sz="2000" dirty="0"/>
            </a:br>
            <a:r>
              <a:rPr lang="en-US" sz="2000" dirty="0"/>
              <a:t/>
            </a:r>
            <a:br>
              <a:rPr lang="en-US" sz="2000" dirty="0"/>
            </a:br>
            <a:r>
              <a:rPr lang="en-US" sz="2000" dirty="0"/>
              <a:t>January 12</a:t>
            </a:r>
            <a:r>
              <a:rPr lang="en-US" sz="2000" baseline="30000" dirty="0"/>
              <a:t>th</a:t>
            </a:r>
            <a:r>
              <a:rPr lang="en-US" sz="2000" dirty="0"/>
              <a:t> - Lisa </a:t>
            </a:r>
            <a:r>
              <a:rPr lang="en-US" sz="2000" dirty="0" err="1"/>
              <a:t>Mininni</a:t>
            </a:r>
            <a:r>
              <a:rPr lang="en-US" sz="2000" dirty="0"/>
              <a:t> </a:t>
            </a:r>
            <a:br>
              <a:rPr lang="en-US" sz="2000" dirty="0"/>
            </a:br>
            <a:r>
              <a:rPr lang="en-US" sz="2000" dirty="0"/>
              <a:t>Your Wiring is your Superpower</a:t>
            </a:r>
            <a:br>
              <a:rPr lang="en-US" sz="2000" dirty="0"/>
            </a:br>
            <a:r>
              <a:rPr lang="en-US" sz="2000" dirty="0"/>
              <a:t/>
            </a:r>
            <a:br>
              <a:rPr lang="en-US" sz="2000" dirty="0"/>
            </a:br>
            <a:r>
              <a:rPr lang="en-US" sz="2000" dirty="0"/>
              <a:t>February 23</a:t>
            </a:r>
            <a:r>
              <a:rPr lang="en-US" sz="2000" baseline="30000" dirty="0"/>
              <a:t>rd</a:t>
            </a:r>
            <a:r>
              <a:rPr lang="en-US" sz="2000" dirty="0"/>
              <a:t> – The Sun Never Sets on Rotary Meeting</a:t>
            </a:r>
            <a:br>
              <a:rPr lang="en-US" sz="2000" dirty="0"/>
            </a:br>
            <a:r>
              <a:rPr lang="en-US" sz="2000" dirty="0"/>
              <a:t/>
            </a:r>
            <a:br>
              <a:rPr lang="en-US" sz="2000" dirty="0"/>
            </a:br>
            <a:r>
              <a:rPr lang="en-US" sz="2000" dirty="0"/>
              <a:t>March 9</a:t>
            </a:r>
            <a:r>
              <a:rPr lang="en-US" sz="2000" baseline="30000" dirty="0"/>
              <a:t>th</a:t>
            </a:r>
            <a:r>
              <a:rPr lang="en-US" sz="2000" dirty="0"/>
              <a:t> – Rotary Exhibit at the Museum</a:t>
            </a:r>
          </a:p>
        </p:txBody>
      </p:sp>
      <p:sp>
        <p:nvSpPr>
          <p:cNvPr id="5" name="Content Placeholder 4">
            <a:extLst>
              <a:ext uri="{FF2B5EF4-FFF2-40B4-BE49-F238E27FC236}">
                <a16:creationId xmlns:a16="http://schemas.microsoft.com/office/drawing/2014/main" id="{30A894BA-203B-7E14-52DC-D9E495413A26}"/>
              </a:ext>
            </a:extLst>
          </p:cNvPr>
          <p:cNvSpPr>
            <a:spLocks noGrp="1"/>
          </p:cNvSpPr>
          <p:nvPr>
            <p:ph idx="1"/>
          </p:nvPr>
        </p:nvSpPr>
        <p:spPr>
          <a:xfrm>
            <a:off x="2363679" y="3996267"/>
            <a:ext cx="3397983" cy="1139151"/>
          </a:xfrm>
        </p:spPr>
        <p:txBody>
          <a:bodyPr vert="horz" lIns="91440" tIns="45720" rIns="91440" bIns="45720" rtlCol="0" anchor="t">
            <a:normAutofit fontScale="92500" lnSpcReduction="10000"/>
          </a:bodyPr>
          <a:lstStyle/>
          <a:p>
            <a:pPr marL="0" indent="0" algn="r">
              <a:buNone/>
            </a:pPr>
            <a:endParaRPr lang="en-US" sz="3200" dirty="0"/>
          </a:p>
          <a:p>
            <a:pPr marL="0" indent="0" algn="r">
              <a:buNone/>
            </a:pPr>
            <a:r>
              <a:rPr lang="en-US" sz="3200" dirty="0"/>
              <a:t>Upcoming Dates</a:t>
            </a:r>
          </a:p>
        </p:txBody>
      </p:sp>
      <p:pic>
        <p:nvPicPr>
          <p:cNvPr id="7" name="Picture 6" descr="Calendar">
            <a:extLst>
              <a:ext uri="{FF2B5EF4-FFF2-40B4-BE49-F238E27FC236}">
                <a16:creationId xmlns:a16="http://schemas.microsoft.com/office/drawing/2014/main" id="{6D474FD0-D980-D324-DC04-F0E1212B5AF1}"/>
              </a:ext>
            </a:extLst>
          </p:cNvPr>
          <p:cNvPicPr>
            <a:picLocks noChangeAspect="1"/>
          </p:cNvPicPr>
          <p:nvPr/>
        </p:nvPicPr>
        <p:blipFill rotWithShape="1">
          <a:blip r:embed="rId3"/>
          <a:srcRect l="37137" r="33196" b="-1"/>
          <a:stretch/>
        </p:blipFill>
        <p:spPr>
          <a:xfrm>
            <a:off x="6095998" y="10"/>
            <a:ext cx="3048001" cy="6857990"/>
          </a:xfrm>
          <a:prstGeom prst="rect">
            <a:avLst/>
          </a:prstGeom>
        </p:spPr>
      </p:pic>
    </p:spTree>
    <p:extLst>
      <p:ext uri="{BB962C8B-B14F-4D97-AF65-F5344CB8AC3E}">
        <p14:creationId xmlns:p14="http://schemas.microsoft.com/office/powerpoint/2010/main" val="38946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F8D5C46-63E5-40C5-A208-4B2189FA10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5"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7"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8E47C4A9-903B-AD93-F47C-02C3161938AF}"/>
              </a:ext>
            </a:extLst>
          </p:cNvPr>
          <p:cNvSpPr>
            <a:spLocks noGrp="1"/>
          </p:cNvSpPr>
          <p:nvPr>
            <p:ph type="title"/>
          </p:nvPr>
        </p:nvSpPr>
        <p:spPr>
          <a:xfrm>
            <a:off x="1113234" y="685800"/>
            <a:ext cx="3209196" cy="1752599"/>
          </a:xfrm>
        </p:spPr>
        <p:txBody>
          <a:bodyPr>
            <a:normAutofit fontScale="90000"/>
          </a:bodyPr>
          <a:lstStyle/>
          <a:p>
            <a:r>
              <a:rPr lang="en-US" kern="0" dirty="0">
                <a:effectLst/>
                <a:latin typeface="Calibri" panose="020F0502020204030204" pitchFamily="34" charset="0"/>
                <a:ea typeface="Calibri" panose="020F0502020204030204" pitchFamily="34" charset="0"/>
              </a:rPr>
              <a:t/>
            </a:r>
            <a:br>
              <a:rPr lang="en-US" kern="0" dirty="0">
                <a:effectLst/>
                <a:latin typeface="Calibri" panose="020F0502020204030204" pitchFamily="34" charset="0"/>
                <a:ea typeface="Calibri" panose="020F0502020204030204" pitchFamily="34" charset="0"/>
              </a:rPr>
            </a:br>
            <a:r>
              <a:rPr lang="en-US" kern="0" dirty="0">
                <a:effectLst/>
                <a:latin typeface="Calibri" panose="020F0502020204030204" pitchFamily="34" charset="0"/>
                <a:ea typeface="Calibri" panose="020F0502020204030204" pitchFamily="34" charset="0"/>
              </a:rPr>
              <a:t/>
            </a:r>
            <a:br>
              <a:rPr lang="en-US" kern="0" dirty="0">
                <a:effectLst/>
                <a:latin typeface="Calibri" panose="020F0502020204030204" pitchFamily="34" charset="0"/>
                <a:ea typeface="Calibri" panose="020F0502020204030204" pitchFamily="34" charset="0"/>
              </a:rPr>
            </a:br>
            <a:r>
              <a:rPr lang="en-US" kern="0" dirty="0">
                <a:effectLst/>
                <a:latin typeface="Calibri" panose="020F0502020204030204" pitchFamily="34" charset="0"/>
                <a:ea typeface="Calibri" panose="020F0502020204030204" pitchFamily="34" charset="0"/>
              </a:rPr>
              <a:t/>
            </a:r>
            <a:br>
              <a:rPr lang="en-US" kern="0" dirty="0">
                <a:effectLst/>
                <a:latin typeface="Calibri" panose="020F0502020204030204" pitchFamily="34" charset="0"/>
                <a:ea typeface="Calibri" panose="020F0502020204030204" pitchFamily="34" charset="0"/>
              </a:rPr>
            </a:br>
            <a:r>
              <a:rPr lang="en-US" kern="0" dirty="0">
                <a:effectLst/>
                <a:latin typeface="Calibri" panose="020F0502020204030204" pitchFamily="34" charset="0"/>
                <a:ea typeface="Calibri" panose="020F0502020204030204" pitchFamily="34" charset="0"/>
              </a:rPr>
              <a:t/>
            </a:r>
            <a:br>
              <a:rPr lang="en-US" kern="0" dirty="0">
                <a:effectLst/>
                <a:latin typeface="Calibri" panose="020F0502020204030204" pitchFamily="34" charset="0"/>
                <a:ea typeface="Calibri" panose="020F0502020204030204" pitchFamily="34" charset="0"/>
              </a:rPr>
            </a:br>
            <a:r>
              <a:rPr lang="en-US" kern="0" dirty="0">
                <a:effectLst/>
                <a:latin typeface="Calibri" panose="020F0502020204030204" pitchFamily="34" charset="0"/>
                <a:ea typeface="Calibri" panose="020F0502020204030204" pitchFamily="34" charset="0"/>
              </a:rPr>
              <a:t/>
            </a:r>
            <a:br>
              <a:rPr lang="en-US" kern="0" dirty="0">
                <a:effectLst/>
                <a:latin typeface="Calibri" panose="020F0502020204030204" pitchFamily="34" charset="0"/>
                <a:ea typeface="Calibri" panose="020F0502020204030204" pitchFamily="34" charset="0"/>
              </a:rPr>
            </a:br>
            <a:r>
              <a:rPr lang="en-US" kern="0" dirty="0">
                <a:effectLst/>
                <a:latin typeface="Calibri" panose="020F0502020204030204" pitchFamily="34" charset="0"/>
                <a:ea typeface="Calibri" panose="020F0502020204030204" pitchFamily="34" charset="0"/>
              </a:rPr>
              <a:t/>
            </a:r>
            <a:br>
              <a:rPr lang="en-US" kern="0" dirty="0">
                <a:effectLst/>
                <a:latin typeface="Calibri" panose="020F0502020204030204" pitchFamily="34" charset="0"/>
                <a:ea typeface="Calibri" panose="020F0502020204030204" pitchFamily="34" charset="0"/>
              </a:rPr>
            </a:br>
            <a:r>
              <a:rPr lang="en-US" kern="0" dirty="0">
                <a:effectLst/>
                <a:latin typeface="Calibri" panose="020F0502020204030204" pitchFamily="34" charset="0"/>
                <a:ea typeface="Calibri" panose="020F0502020204030204" pitchFamily="34" charset="0"/>
              </a:rPr>
              <a:t>Therese </a:t>
            </a:r>
            <a:r>
              <a:rPr lang="en-US" kern="0" dirty="0" err="1">
                <a:effectLst/>
                <a:latin typeface="Calibri" panose="020F0502020204030204" pitchFamily="34" charset="0"/>
                <a:ea typeface="Calibri" panose="020F0502020204030204" pitchFamily="34" charset="0"/>
              </a:rPr>
              <a:t>Maggioncalda</a:t>
            </a:r>
            <a:r>
              <a:rPr lang="en-US" kern="0" dirty="0">
                <a:effectLst/>
                <a:latin typeface="Calibri" panose="020F0502020204030204" pitchFamily="34" charset="0"/>
                <a:ea typeface="Calibri" panose="020F0502020204030204" pitchFamily="34" charset="0"/>
              </a:rPr>
              <a:t> </a:t>
            </a:r>
            <a:endParaRPr lang="en-US" dirty="0"/>
          </a:p>
        </p:txBody>
      </p:sp>
      <p:sp>
        <p:nvSpPr>
          <p:cNvPr id="9" name="Content Placeholder 8">
            <a:extLst>
              <a:ext uri="{FF2B5EF4-FFF2-40B4-BE49-F238E27FC236}">
                <a16:creationId xmlns:a16="http://schemas.microsoft.com/office/drawing/2014/main" id="{ADE3D28E-1680-1EE2-80BE-E62F59579CF1}"/>
              </a:ext>
            </a:extLst>
          </p:cNvPr>
          <p:cNvSpPr>
            <a:spLocks noGrp="1"/>
          </p:cNvSpPr>
          <p:nvPr>
            <p:ph idx="1"/>
          </p:nvPr>
        </p:nvSpPr>
        <p:spPr>
          <a:xfrm>
            <a:off x="1113232" y="2666999"/>
            <a:ext cx="3209197" cy="3124201"/>
          </a:xfrm>
        </p:spPr>
        <p:txBody>
          <a:bodyPr>
            <a:normAutofit/>
          </a:bodyPr>
          <a:lstStyle/>
          <a:p>
            <a:endParaRPr lang="en-US" dirty="0"/>
          </a:p>
        </p:txBody>
      </p:sp>
      <p:sp>
        <p:nvSpPr>
          <p:cNvPr id="22"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648931"/>
            <a:ext cx="405526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miling with glasses on her head&#10;&#10;Description automatically generated">
            <a:extLst>
              <a:ext uri="{FF2B5EF4-FFF2-40B4-BE49-F238E27FC236}">
                <a16:creationId xmlns:a16="http://schemas.microsoft.com/office/drawing/2014/main" id="{AEB7C546-B3CA-9E74-D249-829C7E257290}"/>
              </a:ext>
            </a:extLst>
          </p:cNvPr>
          <p:cNvPicPr>
            <a:picLocks noChangeAspect="1"/>
          </p:cNvPicPr>
          <p:nvPr/>
        </p:nvPicPr>
        <p:blipFill>
          <a:blip r:embed="rId3"/>
          <a:stretch>
            <a:fillRect/>
          </a:stretch>
        </p:blipFill>
        <p:spPr>
          <a:xfrm>
            <a:off x="4825805" y="1506061"/>
            <a:ext cx="3558115" cy="3558115"/>
          </a:xfrm>
          <a:prstGeom prst="rect">
            <a:avLst/>
          </a:prstGeom>
        </p:spPr>
      </p:pic>
    </p:spTree>
    <p:extLst>
      <p:ext uri="{BB962C8B-B14F-4D97-AF65-F5344CB8AC3E}">
        <p14:creationId xmlns:p14="http://schemas.microsoft.com/office/powerpoint/2010/main" val="344382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61A1-EAF5-CA40-9D74-0CA3836113CD}"/>
              </a:ext>
            </a:extLst>
          </p:cNvPr>
          <p:cNvSpPr>
            <a:spLocks noGrp="1"/>
          </p:cNvSpPr>
          <p:nvPr>
            <p:ph type="title"/>
          </p:nvPr>
        </p:nvSpPr>
        <p:spPr>
          <a:xfrm>
            <a:off x="1673352" y="872109"/>
            <a:ext cx="5797296" cy="556641"/>
          </a:xfrm>
        </p:spPr>
        <p:txBody>
          <a:bodyPr>
            <a:normAutofit fontScale="90000"/>
          </a:bodyPr>
          <a:lstStyle/>
          <a:p>
            <a:r>
              <a:rPr lang="en-US" dirty="0"/>
              <a:t>Therese Maggioncalda </a:t>
            </a:r>
            <a:br>
              <a:rPr lang="en-US" dirty="0"/>
            </a:br>
            <a:r>
              <a:rPr lang="en-US" dirty="0"/>
              <a:t>Rotarian Peace Advocate</a:t>
            </a:r>
          </a:p>
        </p:txBody>
      </p:sp>
      <p:sp>
        <p:nvSpPr>
          <p:cNvPr id="3" name="Content Placeholder 2">
            <a:extLst>
              <a:ext uri="{FF2B5EF4-FFF2-40B4-BE49-F238E27FC236}">
                <a16:creationId xmlns:a16="http://schemas.microsoft.com/office/drawing/2014/main" id="{9EA0941C-733F-9F4B-964C-74751B51658A}"/>
              </a:ext>
            </a:extLst>
          </p:cNvPr>
          <p:cNvSpPr>
            <a:spLocks noGrp="1"/>
          </p:cNvSpPr>
          <p:nvPr>
            <p:ph idx="1"/>
          </p:nvPr>
        </p:nvSpPr>
        <p:spPr>
          <a:xfrm>
            <a:off x="1673352" y="1595005"/>
            <a:ext cx="6951103" cy="4405745"/>
          </a:xfrm>
        </p:spPr>
        <p:txBody>
          <a:bodyPr/>
          <a:lstStyle/>
          <a:p>
            <a:r>
              <a:rPr lang="en-US" sz="2100" dirty="0"/>
              <a:t>Rotary</a:t>
            </a:r>
          </a:p>
          <a:p>
            <a:pPr lvl="1"/>
            <a:r>
              <a:rPr lang="en-US" sz="2100" dirty="0"/>
              <a:t>International Service Organization </a:t>
            </a:r>
          </a:p>
          <a:p>
            <a:pPr lvl="1"/>
            <a:r>
              <a:rPr lang="en-US" sz="2100" dirty="0"/>
              <a:t>Over 46,000 Clubs worldwide</a:t>
            </a:r>
          </a:p>
          <a:p>
            <a:pPr lvl="1"/>
            <a:r>
              <a:rPr lang="en-US" sz="2100" dirty="0"/>
              <a:t>Over 1.4 million members worldwide</a:t>
            </a:r>
          </a:p>
          <a:p>
            <a:pPr marL="0" indent="0">
              <a:buNone/>
            </a:pPr>
            <a:endParaRPr lang="en-US" sz="2100" dirty="0"/>
          </a:p>
          <a:p>
            <a:endParaRPr lang="en-US" sz="2100" dirty="0"/>
          </a:p>
          <a:p>
            <a:endParaRPr lang="en-US" sz="2100" dirty="0"/>
          </a:p>
          <a:p>
            <a:pPr lvl="1"/>
            <a:r>
              <a:rPr lang="en-US" sz="1950" dirty="0"/>
              <a:t>Rotary’s Seven Areas of Focus</a:t>
            </a:r>
          </a:p>
          <a:p>
            <a:pPr lvl="1"/>
            <a:endParaRPr lang="en-US" dirty="0"/>
          </a:p>
          <a:p>
            <a:endParaRPr lang="en-US" dirty="0"/>
          </a:p>
        </p:txBody>
      </p:sp>
      <p:pic>
        <p:nvPicPr>
          <p:cNvPr id="5" name="Picture 4">
            <a:extLst>
              <a:ext uri="{FF2B5EF4-FFF2-40B4-BE49-F238E27FC236}">
                <a16:creationId xmlns:a16="http://schemas.microsoft.com/office/drawing/2014/main" id="{53280B04-DD3E-0D4C-9DB0-A5B390397726}"/>
              </a:ext>
            </a:extLst>
          </p:cNvPr>
          <p:cNvPicPr>
            <a:picLocks noChangeAspect="1"/>
          </p:cNvPicPr>
          <p:nvPr/>
        </p:nvPicPr>
        <p:blipFill>
          <a:blip r:embed="rId2"/>
          <a:stretch>
            <a:fillRect/>
          </a:stretch>
        </p:blipFill>
        <p:spPr>
          <a:xfrm>
            <a:off x="5174133" y="3632965"/>
            <a:ext cx="3969867" cy="2367785"/>
          </a:xfrm>
          <a:prstGeom prst="rect">
            <a:avLst/>
          </a:prstGeom>
        </p:spPr>
      </p:pic>
      <p:pic>
        <p:nvPicPr>
          <p:cNvPr id="7" name="Picture 6">
            <a:extLst>
              <a:ext uri="{FF2B5EF4-FFF2-40B4-BE49-F238E27FC236}">
                <a16:creationId xmlns:a16="http://schemas.microsoft.com/office/drawing/2014/main" id="{DA71C9F5-17DF-F943-A4E4-F56E868E8E65}"/>
              </a:ext>
            </a:extLst>
          </p:cNvPr>
          <p:cNvPicPr>
            <a:picLocks noChangeAspect="1"/>
          </p:cNvPicPr>
          <p:nvPr/>
        </p:nvPicPr>
        <p:blipFill>
          <a:blip r:embed="rId3"/>
          <a:stretch>
            <a:fillRect/>
          </a:stretch>
        </p:blipFill>
        <p:spPr>
          <a:xfrm>
            <a:off x="6878048" y="1792500"/>
            <a:ext cx="1185200" cy="1242265"/>
          </a:xfrm>
          <a:prstGeom prst="rect">
            <a:avLst/>
          </a:prstGeom>
        </p:spPr>
      </p:pic>
    </p:spTree>
    <p:extLst>
      <p:ext uri="{BB962C8B-B14F-4D97-AF65-F5344CB8AC3E}">
        <p14:creationId xmlns:p14="http://schemas.microsoft.com/office/powerpoint/2010/main" val="20811061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45471</TotalTime>
  <Words>607</Words>
  <Application>Microsoft Office PowerPoint</Application>
  <PresentationFormat>On-screen Show (4:3)</PresentationFormat>
  <Paragraphs>118</Paragraphs>
  <Slides>23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Corbel</vt:lpstr>
      <vt:lpstr>Gill Sans MT</vt:lpstr>
      <vt:lpstr>Custom Design</vt:lpstr>
      <vt:lpstr>Parallax</vt:lpstr>
      <vt:lpstr>Parcel</vt:lpstr>
      <vt:lpstr>HAPPY NEW YEAR!!!</vt:lpstr>
      <vt:lpstr>PowerPoint Presentation</vt:lpstr>
      <vt:lpstr> Welcome  to  Rotary! </vt:lpstr>
      <vt:lpstr>Lunch signup</vt:lpstr>
      <vt:lpstr>It’s Lunch Time </vt:lpstr>
      <vt:lpstr> January Birthdays</vt:lpstr>
      <vt:lpstr>January 12th – Club Board meeting 10:30am @ Cultural Center  January 12th - Lisa Mininni  Your Wiring is your Superpower  February 23rd – The Sun Never Sets on Rotary Meeting  March 9th – Rotary Exhibit at the Museum</vt:lpstr>
      <vt:lpstr>      Therese Maggioncalda </vt:lpstr>
      <vt:lpstr>Therese Maggioncalda  Rotarian Peace Advocate</vt:lpstr>
      <vt:lpstr>Presentation Disclosure </vt:lpstr>
      <vt:lpstr>What is Human Trafficking?</vt:lpstr>
      <vt:lpstr>   Human Trafficking is the The 2nd Largest Criminal Enterprise in the World!   Number one is Drug Trafficking *Us Justice Department   </vt:lpstr>
      <vt:lpstr>What makes it Human Trafficking? </vt:lpstr>
      <vt:lpstr>Sex Trafficking in Michigan</vt:lpstr>
      <vt:lpstr>Migrant and Forced Labor  Trafficking</vt:lpstr>
      <vt:lpstr>Sex Trafficking</vt:lpstr>
      <vt:lpstr>Awareness </vt:lpstr>
      <vt:lpstr>What can you Do to Help?</vt:lpstr>
      <vt:lpstr>National Human Trafficking Hotline</vt:lpstr>
      <vt:lpstr>PowerPoint Presentation</vt:lpstr>
      <vt:lpstr>Resource Brochure </vt:lpstr>
      <vt:lpstr>    50/50 DRAWING And the winner is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of Plymouth</dc:title>
  <dc:creator>Penny Joy</dc:creator>
  <cp:lastModifiedBy>RCP</cp:lastModifiedBy>
  <cp:revision>85</cp:revision>
  <dcterms:created xsi:type="dcterms:W3CDTF">2022-07-13T20:00:47Z</dcterms:created>
  <dcterms:modified xsi:type="dcterms:W3CDTF">2024-01-05T17:00:15Z</dcterms:modified>
</cp:coreProperties>
</file>